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entury Gothic" panose="020B0502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754"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db6cdc5140_3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db6cdc5140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our reward function, we define for separate terms. The green term reward the agent for moving towards the goal, the blue term rewards the agent for touching the goal.</a:t>
            </a:r>
            <a:endParaRPr/>
          </a:p>
          <a:p>
            <a:pPr marL="0" lvl="0" indent="0" algn="l" rtl="0">
              <a:spcBef>
                <a:spcPts val="0"/>
              </a:spcBef>
              <a:spcAft>
                <a:spcPts val="0"/>
              </a:spcAft>
              <a:buNone/>
            </a:pPr>
            <a:r>
              <a:rPr lang="en"/>
              <a:t>The red term punishes the robot slightly for getting near pedestrians while the purple term significantly punishes colliding with pedestrians.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db6cdc5140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db6cdc5140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measuring our performance against GroupNav which we use as our baseline method which uses attention-based actor-critic policy.</a:t>
            </a:r>
            <a:endParaRPr/>
          </a:p>
          <a:p>
            <a:pPr marL="0" lvl="0" indent="0" algn="l" rtl="0">
              <a:spcBef>
                <a:spcPts val="0"/>
              </a:spcBef>
              <a:spcAft>
                <a:spcPts val="0"/>
              </a:spcAft>
              <a:buNone/>
            </a:pPr>
            <a:endParaRPr/>
          </a:p>
          <a:p>
            <a:pPr marL="0" lvl="0" indent="0" algn="l" rtl="0">
              <a:spcBef>
                <a:spcPts val="0"/>
              </a:spcBef>
              <a:spcAft>
                <a:spcPts val="0"/>
              </a:spcAft>
              <a:buNone/>
            </a:pPr>
            <a:r>
              <a:rPr lang="en"/>
              <a:t>For the baseline, we are using groupnav, which is an attention based actor critic method specifically designed for the social crowd navigation environment.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db6cdc5140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db6cdc5140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we evaluated the baseline on our environment, we notice that the performance significantly drops as we increase the number of human pedestrians. Note that while we do increase the number of pedestrians we ensure that they are all moving together as a single group in the same direction.</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db6cdc5140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db6cdc5140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Our goal is to find a set of modifications to the baseline that enable it to scale well as we increase the number of pedestrians in the environment.We attempted different approaches, some are listed here.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db6cdc5140_3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db6cdc5140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is state reduction, where we try to mitigate the linear increase in state space by grouping multiple pedestrian into a single vector as you can see in the highlighted equation.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db6cdc5140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db6cdc5140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show the results of our state reduction approach. Note that all pedestrian form a single group. We notice there is a marginal improvement for different number of pedestrians (N). We conclude that state reduction is not enough to achieve our desired scaling.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db6cdc514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db6cdc514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One major issue we noticed is that the agent always collides with pedestrians when they are in front of the goal. To attempt to solve this issue, we tried to incentivize the agent to avoid the pedestrians path by reward shaping.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Here,</a:t>
            </a:r>
            <a:r>
              <a:rPr lang="en"/>
              <a:t> we show performance versus different discomfort penalty. We have found that this term has minimal effect on performance.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db6cdc514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db6cdc514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also tried to make this term smoother by removing </a:t>
            </a:r>
            <a:r>
              <a:rPr lang="en">
                <a:solidFill>
                  <a:schemeClr val="dk1"/>
                </a:solidFill>
              </a:rPr>
              <a:t>the indicator function highlighted in red, providing a continuous signal to the agent.</a:t>
            </a:r>
            <a:endParaRPr/>
          </a:p>
          <a:p>
            <a:pPr marL="0" lvl="0" indent="0" algn="l" rtl="0">
              <a:spcBef>
                <a:spcPts val="0"/>
              </a:spcBef>
              <a:spcAft>
                <a:spcPts val="0"/>
              </a:spcAft>
              <a:buNone/>
            </a:pPr>
            <a:endParaRPr/>
          </a:p>
          <a:p>
            <a:pPr marL="0" lvl="0" indent="0" algn="l" rtl="0">
              <a:spcBef>
                <a:spcPts val="0"/>
              </a:spcBef>
              <a:spcAft>
                <a:spcPts val="0"/>
              </a:spcAft>
              <a:buNone/>
            </a:pPr>
            <a:r>
              <a:rPr lang="en"/>
              <a:t>Although this term caused high variance in success rate, averaging across many models yielded marginal performance differences.</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db8b4ab26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db8b4ab26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our previous experiments, we notice that the models seem to always prefer walking in a straight line towards the goal without avoiding pedestrians causing a collision and a termination. </a:t>
            </a:r>
            <a:endParaRPr/>
          </a:p>
          <a:p>
            <a:pPr marL="0" lvl="0" indent="0" algn="l" rtl="0">
              <a:spcBef>
                <a:spcPts val="0"/>
              </a:spcBef>
              <a:spcAft>
                <a:spcPts val="0"/>
              </a:spcAft>
              <a:buNone/>
            </a:pPr>
            <a:endParaRPr/>
          </a:p>
          <a:p>
            <a:pPr marL="0" lvl="0" indent="0" algn="l" rtl="0">
              <a:spcBef>
                <a:spcPts val="0"/>
              </a:spcBef>
              <a:spcAft>
                <a:spcPts val="0"/>
              </a:spcAft>
              <a:buNone/>
            </a:pPr>
            <a:r>
              <a:rPr lang="en"/>
              <a:t>Thus, we develop a modified environment that is considerably easier and less punishing to the agent by relaxing some termination conditions. </a:t>
            </a:r>
            <a:endParaRPr/>
          </a:p>
          <a:p>
            <a:pPr marL="0" lvl="0" indent="0" algn="l" rtl="0">
              <a:spcBef>
                <a:spcPts val="0"/>
              </a:spcBef>
              <a:spcAft>
                <a:spcPts val="0"/>
              </a:spcAft>
              <a:buNone/>
            </a:pPr>
            <a:r>
              <a:rPr lang="en"/>
              <a:t>The agent was able to learn improved path-finding behaviour from the simplified environment which transferred positively to the vanilla environment.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db6cdc5140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db6cdc5140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Here we show some examples of the curriculum learning agent on the vanilla environment. In this example, we can see that the agent achieves human like behaviour by successfully anticipated the pedestrian’s path and preemptively avoiding it.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db6cdc5140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db6cdc514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highlight the importance of our problem…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db5ec84fb8_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db5ec84fb8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show more results. The agent immediately move </a:t>
            </a:r>
            <a:r>
              <a:rPr lang="en">
                <a:solidFill>
                  <a:schemeClr val="dk1"/>
                </a:solidFill>
              </a:rPr>
              <a:t>behind the group and follow a very optimal path.</a:t>
            </a:r>
            <a:endParaRPr/>
          </a:p>
          <a:p>
            <a:pPr marL="0" lvl="0" indent="0" algn="l" rtl="0">
              <a:spcBef>
                <a:spcPts val="0"/>
              </a:spcBef>
              <a:spcAft>
                <a:spcPts val="0"/>
              </a:spcAft>
              <a:buNone/>
            </a:pPr>
            <a:endParaRPr/>
          </a:p>
          <a:p>
            <a:pPr marL="0" lvl="0" indent="0" algn="l" rtl="0">
              <a:spcBef>
                <a:spcPts val="0"/>
              </a:spcBef>
              <a:spcAft>
                <a:spcPts val="0"/>
              </a:spcAft>
              <a:buNone/>
            </a:pPr>
            <a:r>
              <a:rPr lang="en"/>
              <a:t>Here we show the results of our trained agent. We can see that it has a human like behavior by trying to go behind the group without exhibits freezing behavior.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db6cdc5140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db6cdc5140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 show suboptimal examples, where the agent freezes and stutters while waiting </a:t>
            </a:r>
            <a:r>
              <a:rPr lang="en">
                <a:solidFill>
                  <a:schemeClr val="dk1"/>
                </a:solidFill>
              </a:rPr>
              <a:t>for the pedestrians to clear a simple path to the goal.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db6cdc5140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db6cdc5140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Finally, we noticed two modes of failures. In the first, the environment generates broken scenarios which result in instant termination.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the second mode, the agent does not anticipate the pedestrians’ path and collides with them.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Here we highlight failures due to the environment where it generates broken scenarios which result in instant termination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d9f8581ccf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d9f8581ccf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conclude,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db6cdc5140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db6cdc5140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d9f8581ccf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d9f8581ccf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db5ec84fb8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db5ec84fb8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some additional example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db6cdc5140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db6cdc5140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highlight failures due to the agent not anticipate the pedestrians’ path and collides with them</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db6cdc5140_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db6cdc5140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Finally, we noticed two modes of failures.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Here we highlight failures due to the environment where it generates broken scenarios which result in instant termination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db6cdc5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db6cdc5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show more examples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da55374ed3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da55374ed3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context of social robot navigation, there’s a physical interaction between humans and robots with or without a common task.</a:t>
            </a:r>
            <a:endParaRPr/>
          </a:p>
          <a:p>
            <a:pPr marL="0" lvl="0" indent="0" algn="l" rtl="0">
              <a:spcBef>
                <a:spcPts val="0"/>
              </a:spcBef>
              <a:spcAft>
                <a:spcPts val="0"/>
              </a:spcAft>
              <a:buNone/>
            </a:pPr>
            <a:r>
              <a:rPr lang="en"/>
              <a:t>A big challenge for robots working with humans is … and what are the social norms to be followed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FA32E3CF-957D-C1CF-D292-48CFEA413B4C}"/>
            </a:ext>
          </a:extLst>
        </p:cNvPr>
        <p:cNvGrpSpPr/>
        <p:nvPr/>
      </p:nvGrpSpPr>
      <p:grpSpPr>
        <a:xfrm>
          <a:off x="0" y="0"/>
          <a:ext cx="0" cy="0"/>
          <a:chOff x="0" y="0"/>
          <a:chExt cx="0" cy="0"/>
        </a:xfrm>
      </p:grpSpPr>
      <p:sp>
        <p:nvSpPr>
          <p:cNvPr id="220" name="Google Shape;220;g2da55374ed3_1_47:notes">
            <a:extLst>
              <a:ext uri="{FF2B5EF4-FFF2-40B4-BE49-F238E27FC236}">
                <a16:creationId xmlns:a16="http://schemas.microsoft.com/office/drawing/2014/main" id="{6B0CD246-952A-3F16-771D-BE262A1684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da55374ed3_1_47:notes">
            <a:extLst>
              <a:ext uri="{FF2B5EF4-FFF2-40B4-BE49-F238E27FC236}">
                <a16:creationId xmlns:a16="http://schemas.microsoft.com/office/drawing/2014/main" id="{4359A64D-DB08-F3EF-CA4F-EEFC42BC2D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365">
                <a:solidFill>
                  <a:schemeClr val="dk1"/>
                </a:solidFill>
                <a:latin typeface="Century Gothic"/>
                <a:ea typeface="Century Gothic"/>
                <a:cs typeface="Century Gothic"/>
                <a:sym typeface="Century Gothic"/>
              </a:rPr>
              <a:t>In this project we want to investigate the following question: Will knowledge of structured dynamics help in dealing with more dense and diverse crowds?</a:t>
            </a:r>
            <a:endParaRPr sz="1365">
              <a:solidFill>
                <a:schemeClr val="dk1"/>
              </a:solidFill>
              <a:latin typeface="Century Gothic"/>
              <a:ea typeface="Century Gothic"/>
              <a:cs typeface="Century Gothic"/>
              <a:sym typeface="Century Gothic"/>
            </a:endParaRPr>
          </a:p>
          <a:p>
            <a:pPr marL="0" lvl="0" indent="0" algn="l" rtl="0">
              <a:spcBef>
                <a:spcPts val="1200"/>
              </a:spcBef>
              <a:spcAft>
                <a:spcPts val="0"/>
              </a:spcAft>
              <a:buNone/>
            </a:pPr>
            <a:endParaRPr sz="1200">
              <a:solidFill>
                <a:schemeClr val="dk1"/>
              </a:solidFill>
            </a:endParaRPr>
          </a:p>
        </p:txBody>
      </p:sp>
    </p:spTree>
    <p:extLst>
      <p:ext uri="{BB962C8B-B14F-4D97-AF65-F5344CB8AC3E}">
        <p14:creationId xmlns:p14="http://schemas.microsoft.com/office/powerpoint/2010/main" val="416142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db6cdc5140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db6cdc5140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da55374ed3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da55374ed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Let’s discuss the specific problem that we want to focus, which is robot crowd navigation</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d9f8581cc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d9f8581c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Current work plans robot motion on individual-to-individual basis leading to increasing dimensionality. In such setting, algorithms scales exponentially with the number of people, making the algorithms intractable for highly dense crowds.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da55374ed3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da55374ed3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365">
                <a:solidFill>
                  <a:schemeClr val="dk1"/>
                </a:solidFill>
                <a:latin typeface="Century Gothic"/>
                <a:ea typeface="Century Gothic"/>
                <a:cs typeface="Century Gothic"/>
                <a:sym typeface="Century Gothic"/>
              </a:rPr>
              <a:t>In this project we want to investigate the following question: Will knowledge of structured dynamics help in dealing with more dense and diverse crowds?</a:t>
            </a:r>
            <a:endParaRPr sz="1365">
              <a:solidFill>
                <a:schemeClr val="dk1"/>
              </a:solidFill>
              <a:latin typeface="Century Gothic"/>
              <a:ea typeface="Century Gothic"/>
              <a:cs typeface="Century Gothic"/>
              <a:sym typeface="Century Gothic"/>
            </a:endParaRPr>
          </a:p>
          <a:p>
            <a:pPr marL="0" lvl="0" indent="0" algn="l" rtl="0">
              <a:spcBef>
                <a:spcPts val="1200"/>
              </a:spcBef>
              <a:spcAft>
                <a:spcPts val="0"/>
              </a:spcAft>
              <a:buNone/>
            </a:pP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db8b4ab26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db8b4ab26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db6cdc5140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db6cdc5140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talk about the formulation of our environment. We follow a typical formulation in the literature where</a:t>
            </a:r>
            <a:endParaRPr/>
          </a:p>
          <a:p>
            <a:pPr marL="0" lvl="0" indent="0" algn="l" rtl="0">
              <a:spcBef>
                <a:spcPts val="0"/>
              </a:spcBef>
              <a:spcAft>
                <a:spcPts val="0"/>
              </a:spcAft>
              <a:buNone/>
            </a:pPr>
            <a:r>
              <a:rPr lang="en"/>
              <a:t>Each pedestrian and the robot have their position and velocity and we have a goal position. The important thing to notice is that each the state grows linearly with the number of pedestrians.</a:t>
            </a:r>
            <a:endParaRPr/>
          </a:p>
          <a:p>
            <a:pPr marL="0" lvl="0" indent="0" algn="l" rtl="0">
              <a:spcBef>
                <a:spcPts val="0"/>
              </a:spcBef>
              <a:spcAft>
                <a:spcPts val="0"/>
              </a:spcAft>
              <a:buNone/>
            </a:pPr>
            <a:r>
              <a:rPr lang="en"/>
              <a:t>For our action space, the robot specifies a direction and a bounded distance that to move towards in a single step.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12.gif"/><Relationship Id="rId7"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3.gif"/><Relationship Id="rId4" Type="http://schemas.openxmlformats.org/officeDocument/2006/relationships/image" Target="../media/image22.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gif"/><Relationship Id="rId7" Type="http://schemas.openxmlformats.org/officeDocument/2006/relationships/image" Target="../media/image27.gi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9.gif"/><Relationship Id="rId7" Type="http://schemas.openxmlformats.org/officeDocument/2006/relationships/image" Target="../media/image22.gif"/><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hyperlink" Target="https://chicago.suntimes.com/2022/10/20/23390842/robot-food-delivery-uic-university-illinois-chicago-starship-doordash-grubhub-ubereat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rgbClr val="5B0F00"/>
                </a:solidFill>
                <a:latin typeface="Century Gothic"/>
                <a:ea typeface="Century Gothic"/>
                <a:cs typeface="Century Gothic"/>
                <a:sym typeface="Century Gothic"/>
              </a:rPr>
              <a:t>Learning to Navigate in Human Crowds</a:t>
            </a:r>
            <a:endParaRPr b="1">
              <a:solidFill>
                <a:srgbClr val="5B0F00"/>
              </a:solidFill>
              <a:latin typeface="Century Gothic"/>
              <a:ea typeface="Century Gothic"/>
              <a:cs typeface="Century Gothic"/>
              <a:sym typeface="Century Gothic"/>
            </a:endParaRPr>
          </a:p>
        </p:txBody>
      </p:sp>
      <p:sp>
        <p:nvSpPr>
          <p:cNvPr id="55" name="Google Shape;55;p13"/>
          <p:cNvSpPr txBox="1">
            <a:spLocks noGrp="1"/>
          </p:cNvSpPr>
          <p:nvPr>
            <p:ph type="subTitle" idx="1"/>
          </p:nvPr>
        </p:nvSpPr>
        <p:spPr>
          <a:xfrm>
            <a:off x="965800" y="2834125"/>
            <a:ext cx="72123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dk1"/>
                </a:solidFill>
              </a:rPr>
              <a:t>Abdulrahman Alabdulkareem, Meshal Alharbi, Mohamad Alrished</a:t>
            </a:r>
            <a:endParaRPr>
              <a:solidFill>
                <a:schemeClr val="dk1"/>
              </a:solidFill>
            </a:endParaRPr>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a:t>
            </a:fld>
            <a:endParaRPr>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660000"/>
                </a:solidFill>
                <a:latin typeface="Century Gothic"/>
                <a:ea typeface="Century Gothic"/>
                <a:cs typeface="Century Gothic"/>
                <a:sym typeface="Century Gothic"/>
              </a:rPr>
              <a:t>Reward Function</a:t>
            </a:r>
            <a:endParaRPr b="1">
              <a:solidFill>
                <a:srgbClr val="660000"/>
              </a:solidFill>
              <a:latin typeface="Century Gothic"/>
              <a:ea typeface="Century Gothic"/>
              <a:cs typeface="Century Gothic"/>
              <a:sym typeface="Century Gothic"/>
            </a:endParaRPr>
          </a:p>
        </p:txBody>
      </p:sp>
      <p:pic>
        <p:nvPicPr>
          <p:cNvPr id="268" name="Google Shape;268;p22"/>
          <p:cNvPicPr preferRelativeResize="0"/>
          <p:nvPr/>
        </p:nvPicPr>
        <p:blipFill>
          <a:blip r:embed="rId3">
            <a:alphaModFix/>
          </a:blip>
          <a:stretch>
            <a:fillRect/>
          </a:stretch>
        </p:blipFill>
        <p:spPr>
          <a:xfrm>
            <a:off x="677600" y="1407225"/>
            <a:ext cx="7788800" cy="2481451"/>
          </a:xfrm>
          <a:prstGeom prst="rect">
            <a:avLst/>
          </a:prstGeom>
          <a:noFill/>
          <a:ln>
            <a:noFill/>
          </a:ln>
        </p:spPr>
      </p:pic>
      <p:sp>
        <p:nvSpPr>
          <p:cNvPr id="269" name="Google Shape;269;p22"/>
          <p:cNvSpPr/>
          <p:nvPr/>
        </p:nvSpPr>
        <p:spPr>
          <a:xfrm>
            <a:off x="3163900" y="2275350"/>
            <a:ext cx="1966800" cy="269100"/>
          </a:xfrm>
          <a:prstGeom prst="rect">
            <a:avLst/>
          </a:prstGeom>
          <a:solidFill>
            <a:srgbClr val="00FF00">
              <a:alpha val="17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0" name="Google Shape;270;p22"/>
          <p:cNvSpPr/>
          <p:nvPr/>
        </p:nvSpPr>
        <p:spPr>
          <a:xfrm>
            <a:off x="3294025" y="2544525"/>
            <a:ext cx="1966800" cy="296400"/>
          </a:xfrm>
          <a:prstGeom prst="rect">
            <a:avLst/>
          </a:prstGeom>
          <a:solidFill>
            <a:srgbClr val="00FFCB">
              <a:alpha val="17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1" name="Google Shape;271;p22"/>
          <p:cNvSpPr/>
          <p:nvPr/>
        </p:nvSpPr>
        <p:spPr>
          <a:xfrm>
            <a:off x="3392500" y="2851350"/>
            <a:ext cx="3593700" cy="351900"/>
          </a:xfrm>
          <a:prstGeom prst="rect">
            <a:avLst/>
          </a:prstGeom>
          <a:solidFill>
            <a:srgbClr val="FF1C00">
              <a:alpha val="17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2" name="Google Shape;272;p22"/>
          <p:cNvSpPr/>
          <p:nvPr/>
        </p:nvSpPr>
        <p:spPr>
          <a:xfrm>
            <a:off x="3353900" y="3363425"/>
            <a:ext cx="1966800" cy="351900"/>
          </a:xfrm>
          <a:prstGeom prst="rect">
            <a:avLst/>
          </a:prstGeom>
          <a:solidFill>
            <a:srgbClr val="E200FF">
              <a:alpha val="17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22"/>
          <p:cNvSpPr txBox="1"/>
          <p:nvPr/>
        </p:nvSpPr>
        <p:spPr>
          <a:xfrm>
            <a:off x="180250" y="4605900"/>
            <a:ext cx="8001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900">
                <a:solidFill>
                  <a:schemeClr val="dk1"/>
                </a:solidFill>
              </a:rPr>
              <a:t>Katyal, K., Gao, Y., Markowitz, J., Pohland, S., Rivera, C., Wang, I. J., &amp; Huang, C. M. (2022, October). Learning a group-aware policy for robot navigation. In </a:t>
            </a:r>
            <a:r>
              <a:rPr lang="en" sz="900" i="1">
                <a:solidFill>
                  <a:schemeClr val="dk1"/>
                </a:solidFill>
              </a:rPr>
              <a:t>2022 IEEE/RSJ International Conference on Intelligent Robots and Systems (IROS)</a:t>
            </a:r>
            <a:r>
              <a:rPr lang="en" sz="900">
                <a:solidFill>
                  <a:schemeClr val="dk1"/>
                </a:solidFill>
              </a:rPr>
              <a:t> (pp. 11328-11335). IEEE.</a:t>
            </a:r>
            <a:endParaRPr sz="900">
              <a:solidFill>
                <a:schemeClr val="dk1"/>
              </a:solidFill>
            </a:endParaRPr>
          </a:p>
          <a:p>
            <a:pPr marL="0" lvl="0" indent="0" algn="l" rtl="0">
              <a:spcBef>
                <a:spcPts val="0"/>
              </a:spcBef>
              <a:spcAft>
                <a:spcPts val="0"/>
              </a:spcAft>
              <a:buNone/>
            </a:pPr>
            <a:endParaRPr sz="1600">
              <a:solidFill>
                <a:schemeClr val="dk2"/>
              </a:solidFill>
            </a:endParaRPr>
          </a:p>
        </p:txBody>
      </p:sp>
      <p:sp>
        <p:nvSpPr>
          <p:cNvPr id="274" name="Google Shape;27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10</a:t>
            </a:fld>
            <a:endParaRPr>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660000"/>
                </a:solidFill>
                <a:latin typeface="Century Gothic"/>
                <a:ea typeface="Century Gothic"/>
                <a:cs typeface="Century Gothic"/>
                <a:sym typeface="Century Gothic"/>
              </a:rPr>
              <a:t>Baseline Method</a:t>
            </a:r>
            <a:endParaRPr b="1">
              <a:solidFill>
                <a:srgbClr val="660000"/>
              </a:solidFill>
              <a:latin typeface="Century Gothic"/>
              <a:ea typeface="Century Gothic"/>
              <a:cs typeface="Century Gothic"/>
              <a:sym typeface="Century Gothic"/>
            </a:endParaRPr>
          </a:p>
        </p:txBody>
      </p:sp>
      <p:pic>
        <p:nvPicPr>
          <p:cNvPr id="280" name="Google Shape;280;p23"/>
          <p:cNvPicPr preferRelativeResize="0"/>
          <p:nvPr/>
        </p:nvPicPr>
        <p:blipFill>
          <a:blip r:embed="rId3">
            <a:alphaModFix/>
          </a:blip>
          <a:stretch>
            <a:fillRect/>
          </a:stretch>
        </p:blipFill>
        <p:spPr>
          <a:xfrm>
            <a:off x="423525" y="1200725"/>
            <a:ext cx="8296949" cy="3117475"/>
          </a:xfrm>
          <a:prstGeom prst="rect">
            <a:avLst/>
          </a:prstGeom>
          <a:noFill/>
          <a:ln>
            <a:noFill/>
          </a:ln>
        </p:spPr>
      </p:pic>
      <p:sp>
        <p:nvSpPr>
          <p:cNvPr id="281" name="Google Shape;281;p23"/>
          <p:cNvSpPr txBox="1"/>
          <p:nvPr/>
        </p:nvSpPr>
        <p:spPr>
          <a:xfrm>
            <a:off x="180250" y="4605900"/>
            <a:ext cx="8001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900">
                <a:solidFill>
                  <a:schemeClr val="dk1"/>
                </a:solidFill>
              </a:rPr>
              <a:t>Katyal, K., Gao, Y., Markowitz, J., Pohland, S., Rivera, C., Wang, I. J., &amp; Huang, C. M. (2022, October). Learning a group-aware policy for robot navigation. In </a:t>
            </a:r>
            <a:r>
              <a:rPr lang="en" sz="900" i="1">
                <a:solidFill>
                  <a:schemeClr val="dk1"/>
                </a:solidFill>
              </a:rPr>
              <a:t>2022 IEEE/RSJ International Conference on Intelligent Robots and Systems (IROS)</a:t>
            </a:r>
            <a:r>
              <a:rPr lang="en" sz="900">
                <a:solidFill>
                  <a:schemeClr val="dk1"/>
                </a:solidFill>
              </a:rPr>
              <a:t> (pp. 11328-11335). IEEE.</a:t>
            </a:r>
            <a:endParaRPr sz="900">
              <a:solidFill>
                <a:schemeClr val="dk1"/>
              </a:solidFill>
            </a:endParaRPr>
          </a:p>
          <a:p>
            <a:pPr marL="0" lvl="0" indent="0" algn="l" rtl="0">
              <a:spcBef>
                <a:spcPts val="0"/>
              </a:spcBef>
              <a:spcAft>
                <a:spcPts val="0"/>
              </a:spcAft>
              <a:buNone/>
            </a:pPr>
            <a:endParaRPr sz="1600">
              <a:solidFill>
                <a:schemeClr val="dk2"/>
              </a:solidFill>
            </a:endParaRPr>
          </a:p>
        </p:txBody>
      </p:sp>
      <p:sp>
        <p:nvSpPr>
          <p:cNvPr id="282" name="Google Shape;28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11</a:t>
            </a:fld>
            <a:endParaRPr>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660000"/>
                </a:solidFill>
                <a:latin typeface="Century Gothic"/>
                <a:ea typeface="Century Gothic"/>
                <a:cs typeface="Century Gothic"/>
                <a:sym typeface="Century Gothic"/>
              </a:rPr>
              <a:t>Baseline Method - </a:t>
            </a:r>
            <a:r>
              <a:rPr lang="en" b="1">
                <a:solidFill>
                  <a:srgbClr val="5B0F00"/>
                </a:solidFill>
                <a:latin typeface="Century Gothic"/>
                <a:ea typeface="Century Gothic"/>
                <a:cs typeface="Century Gothic"/>
                <a:sym typeface="Century Gothic"/>
              </a:rPr>
              <a:t>Why?</a:t>
            </a:r>
            <a:endParaRPr b="1">
              <a:solidFill>
                <a:srgbClr val="5B0F00"/>
              </a:solidFill>
              <a:latin typeface="Century Gothic"/>
              <a:ea typeface="Century Gothic"/>
              <a:cs typeface="Century Gothic"/>
              <a:sym typeface="Century Gothic"/>
            </a:endParaRPr>
          </a:p>
        </p:txBody>
      </p:sp>
      <p:pic>
        <p:nvPicPr>
          <p:cNvPr id="288" name="Google Shape;288;p24"/>
          <p:cNvPicPr preferRelativeResize="0"/>
          <p:nvPr/>
        </p:nvPicPr>
        <p:blipFill>
          <a:blip r:embed="rId3">
            <a:alphaModFix/>
          </a:blip>
          <a:stretch>
            <a:fillRect/>
          </a:stretch>
        </p:blipFill>
        <p:spPr>
          <a:xfrm>
            <a:off x="462424" y="1416527"/>
            <a:ext cx="4187174" cy="3328149"/>
          </a:xfrm>
          <a:prstGeom prst="rect">
            <a:avLst/>
          </a:prstGeom>
          <a:noFill/>
          <a:ln>
            <a:noFill/>
          </a:ln>
        </p:spPr>
      </p:pic>
      <p:sp>
        <p:nvSpPr>
          <p:cNvPr id="289" name="Google Shape;289;p24"/>
          <p:cNvSpPr txBox="1">
            <a:spLocks noGrp="1"/>
          </p:cNvSpPr>
          <p:nvPr>
            <p:ph type="body" idx="1"/>
          </p:nvPr>
        </p:nvSpPr>
        <p:spPr>
          <a:xfrm>
            <a:off x="4572000" y="1152475"/>
            <a:ext cx="4260300" cy="3416400"/>
          </a:xfrm>
          <a:prstGeom prst="rect">
            <a:avLst/>
          </a:prstGeom>
        </p:spPr>
        <p:txBody>
          <a:bodyPr spcFirstLastPara="1" wrap="square" lIns="91425" tIns="91425" rIns="91425" bIns="91425" anchor="ctr" anchorCtr="0">
            <a:normAutofit/>
          </a:bodyPr>
          <a:lstStyle/>
          <a:p>
            <a:pPr marL="457200" lvl="0" indent="-342900" algn="l" rtl="0">
              <a:lnSpc>
                <a:spcPct val="10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Notice that increase in humans causes major reduction in success rate</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100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Can we find a method that scales well with # of humans?</a:t>
            </a:r>
            <a:endParaRPr>
              <a:solidFill>
                <a:schemeClr val="dk1"/>
              </a:solidFill>
              <a:latin typeface="Century Gothic"/>
              <a:ea typeface="Century Gothic"/>
              <a:cs typeface="Century Gothic"/>
              <a:sym typeface="Century Gothic"/>
            </a:endParaRPr>
          </a:p>
        </p:txBody>
      </p:sp>
      <p:sp>
        <p:nvSpPr>
          <p:cNvPr id="290" name="Google Shape;29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12</a:t>
            </a:fld>
            <a:endParaRPr>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5B0F00"/>
                </a:solidFill>
                <a:latin typeface="Century Gothic"/>
                <a:ea typeface="Century Gothic"/>
                <a:cs typeface="Century Gothic"/>
                <a:sym typeface="Century Gothic"/>
              </a:rPr>
              <a:t>Methods, Modifications and Strategies</a:t>
            </a:r>
            <a:endParaRPr b="1">
              <a:solidFill>
                <a:srgbClr val="5B0F00"/>
              </a:solidFill>
              <a:latin typeface="Century Gothic"/>
              <a:ea typeface="Century Gothic"/>
              <a:cs typeface="Century Gothic"/>
              <a:sym typeface="Century Gothic"/>
            </a:endParaRPr>
          </a:p>
        </p:txBody>
      </p:sp>
      <p:sp>
        <p:nvSpPr>
          <p:cNvPr id="296" name="Google Shape;296;p25"/>
          <p:cNvSpPr txBox="1">
            <a:spLocks noGrp="1"/>
          </p:cNvSpPr>
          <p:nvPr>
            <p:ph type="body" idx="1"/>
          </p:nvPr>
        </p:nvSpPr>
        <p:spPr>
          <a:xfrm>
            <a:off x="374100" y="1228675"/>
            <a:ext cx="8395800" cy="3416400"/>
          </a:xfrm>
          <a:prstGeom prst="rect">
            <a:avLst/>
          </a:prstGeom>
        </p:spPr>
        <p:txBody>
          <a:bodyPr spcFirstLastPara="1" wrap="square" lIns="91425" tIns="91425" rIns="91425" bIns="91425" anchor="ctr" anchorCtr="0">
            <a:normAutofit/>
          </a:bodyPr>
          <a:lstStyle/>
          <a:p>
            <a:pPr marL="0" lvl="0" indent="0" algn="l" rtl="0">
              <a:lnSpc>
                <a:spcPct val="100000"/>
              </a:lnSpc>
              <a:spcBef>
                <a:spcPts val="0"/>
              </a:spcBef>
              <a:spcAft>
                <a:spcPts val="0"/>
              </a:spcAft>
              <a:buNone/>
            </a:pPr>
            <a:r>
              <a:rPr lang="en" b="1">
                <a:solidFill>
                  <a:schemeClr val="dk1"/>
                </a:solidFill>
                <a:latin typeface="Century Gothic"/>
                <a:ea typeface="Century Gothic"/>
                <a:cs typeface="Century Gothic"/>
                <a:sym typeface="Century Gothic"/>
              </a:rPr>
              <a:t>We attempted different approaches:</a:t>
            </a:r>
            <a:endParaRPr b="1">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State Reduction</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Reward Shaping</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Curriculum Learning</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Imitation Learning</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100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Transformer Network</a:t>
            </a:r>
            <a:endParaRPr>
              <a:solidFill>
                <a:schemeClr val="dk1"/>
              </a:solidFill>
              <a:latin typeface="Century Gothic"/>
              <a:ea typeface="Century Gothic"/>
              <a:cs typeface="Century Gothic"/>
              <a:sym typeface="Century Gothic"/>
            </a:endParaRPr>
          </a:p>
        </p:txBody>
      </p:sp>
      <p:sp>
        <p:nvSpPr>
          <p:cNvPr id="297" name="Google Shape;29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13</a:t>
            </a:fld>
            <a:endParaRPr>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26"/>
          <p:cNvPicPr preferRelativeResize="0"/>
          <p:nvPr/>
        </p:nvPicPr>
        <p:blipFill>
          <a:blip r:embed="rId3">
            <a:alphaModFix/>
          </a:blip>
          <a:stretch>
            <a:fillRect/>
          </a:stretch>
        </p:blipFill>
        <p:spPr>
          <a:xfrm>
            <a:off x="552175" y="1228825"/>
            <a:ext cx="8039650" cy="3263700"/>
          </a:xfrm>
          <a:prstGeom prst="rect">
            <a:avLst/>
          </a:prstGeom>
          <a:noFill/>
          <a:ln>
            <a:noFill/>
          </a:ln>
        </p:spPr>
      </p:pic>
      <p:sp>
        <p:nvSpPr>
          <p:cNvPr id="303" name="Google Shape;30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5B0F00"/>
                </a:solidFill>
                <a:latin typeface="Century Gothic"/>
                <a:ea typeface="Century Gothic"/>
                <a:cs typeface="Century Gothic"/>
                <a:sym typeface="Century Gothic"/>
              </a:rPr>
              <a:t>State Reduction</a:t>
            </a:r>
            <a:endParaRPr b="1">
              <a:solidFill>
                <a:srgbClr val="5B0F00"/>
              </a:solidFill>
              <a:latin typeface="Century Gothic"/>
              <a:ea typeface="Century Gothic"/>
              <a:cs typeface="Century Gothic"/>
              <a:sym typeface="Century Gothic"/>
            </a:endParaRPr>
          </a:p>
        </p:txBody>
      </p:sp>
      <p:sp>
        <p:nvSpPr>
          <p:cNvPr id="304" name="Google Shape;304;p26"/>
          <p:cNvSpPr/>
          <p:nvPr/>
        </p:nvSpPr>
        <p:spPr>
          <a:xfrm>
            <a:off x="2503650" y="2455750"/>
            <a:ext cx="4050000" cy="657000"/>
          </a:xfrm>
          <a:prstGeom prst="rect">
            <a:avLst/>
          </a:prstGeom>
          <a:solidFill>
            <a:srgbClr val="FFDF00">
              <a:alpha val="17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5" name="Google Shape;30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14</a:t>
            </a:fld>
            <a:endParaRPr>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7"/>
          <p:cNvPicPr preferRelativeResize="0"/>
          <p:nvPr/>
        </p:nvPicPr>
        <p:blipFill rotWithShape="1">
          <a:blip r:embed="rId3">
            <a:alphaModFix/>
          </a:blip>
          <a:srcRect/>
          <a:stretch/>
        </p:blipFill>
        <p:spPr>
          <a:xfrm>
            <a:off x="311698" y="1264275"/>
            <a:ext cx="4362063" cy="3304600"/>
          </a:xfrm>
          <a:prstGeom prst="rect">
            <a:avLst/>
          </a:prstGeom>
          <a:noFill/>
          <a:ln>
            <a:noFill/>
          </a:ln>
        </p:spPr>
      </p:pic>
      <p:sp>
        <p:nvSpPr>
          <p:cNvPr id="311" name="Google Shape;31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5B0F00"/>
                </a:solidFill>
                <a:latin typeface="Century Gothic"/>
                <a:ea typeface="Century Gothic"/>
                <a:cs typeface="Century Gothic"/>
                <a:sym typeface="Century Gothic"/>
              </a:rPr>
              <a:t>State Reduction</a:t>
            </a:r>
            <a:endParaRPr b="1">
              <a:solidFill>
                <a:srgbClr val="660000"/>
              </a:solidFill>
              <a:latin typeface="Century Gothic"/>
              <a:ea typeface="Century Gothic"/>
              <a:cs typeface="Century Gothic"/>
              <a:sym typeface="Century Gothic"/>
            </a:endParaRPr>
          </a:p>
        </p:txBody>
      </p:sp>
      <p:sp>
        <p:nvSpPr>
          <p:cNvPr id="312" name="Google Shape;312;p27"/>
          <p:cNvSpPr txBox="1">
            <a:spLocks noGrp="1"/>
          </p:cNvSpPr>
          <p:nvPr>
            <p:ph type="body" idx="1"/>
          </p:nvPr>
        </p:nvSpPr>
        <p:spPr>
          <a:xfrm>
            <a:off x="4572000" y="1152475"/>
            <a:ext cx="4260300" cy="3416400"/>
          </a:xfrm>
          <a:prstGeom prst="rect">
            <a:avLst/>
          </a:prstGeom>
        </p:spPr>
        <p:txBody>
          <a:bodyPr spcFirstLastPara="1" wrap="square" lIns="91425" tIns="91425" rIns="91425" bIns="91425" anchor="ctr" anchorCtr="0">
            <a:normAutofit/>
          </a:bodyPr>
          <a:lstStyle/>
          <a:p>
            <a:pPr marL="457200" lvl="0" indent="-342900" algn="l" rtl="0">
              <a:lnSpc>
                <a:spcPct val="10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All pedestrians form a single group and move in the same direction</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Marginal Improvement for each number of pedestrians (N)</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100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Not enough to achieve our desired scaling</a:t>
            </a:r>
            <a:endParaRPr>
              <a:solidFill>
                <a:schemeClr val="dk1"/>
              </a:solidFill>
              <a:latin typeface="Century Gothic"/>
              <a:ea typeface="Century Gothic"/>
              <a:cs typeface="Century Gothic"/>
              <a:sym typeface="Century Gothic"/>
            </a:endParaRPr>
          </a:p>
        </p:txBody>
      </p:sp>
      <p:sp>
        <p:nvSpPr>
          <p:cNvPr id="313" name="Google Shape;3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15</a:t>
            </a:fld>
            <a:endParaRPr>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28"/>
          <p:cNvPicPr preferRelativeResize="0"/>
          <p:nvPr/>
        </p:nvPicPr>
        <p:blipFill>
          <a:blip r:embed="rId3">
            <a:alphaModFix/>
          </a:blip>
          <a:stretch>
            <a:fillRect/>
          </a:stretch>
        </p:blipFill>
        <p:spPr>
          <a:xfrm>
            <a:off x="164232" y="1153675"/>
            <a:ext cx="4555235" cy="3416400"/>
          </a:xfrm>
          <a:prstGeom prst="rect">
            <a:avLst/>
          </a:prstGeom>
          <a:noFill/>
          <a:ln>
            <a:noFill/>
          </a:ln>
        </p:spPr>
      </p:pic>
      <p:sp>
        <p:nvSpPr>
          <p:cNvPr id="319" name="Google Shape;31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660000"/>
                </a:solidFill>
                <a:latin typeface="Century Gothic"/>
                <a:ea typeface="Century Gothic"/>
                <a:cs typeface="Century Gothic"/>
                <a:sym typeface="Century Gothic"/>
              </a:rPr>
              <a:t>Reward Shaping (Discomfort Penalty)</a:t>
            </a:r>
            <a:endParaRPr b="1">
              <a:solidFill>
                <a:srgbClr val="660000"/>
              </a:solidFill>
              <a:latin typeface="Century Gothic"/>
              <a:ea typeface="Century Gothic"/>
              <a:cs typeface="Century Gothic"/>
              <a:sym typeface="Century Gothic"/>
            </a:endParaRPr>
          </a:p>
        </p:txBody>
      </p:sp>
      <p:sp>
        <p:nvSpPr>
          <p:cNvPr id="320" name="Google Shape;320;p28"/>
          <p:cNvSpPr txBox="1">
            <a:spLocks noGrp="1"/>
          </p:cNvSpPr>
          <p:nvPr>
            <p:ph type="body" idx="1"/>
          </p:nvPr>
        </p:nvSpPr>
        <p:spPr>
          <a:xfrm>
            <a:off x="4572000" y="2784050"/>
            <a:ext cx="4260300" cy="1784700"/>
          </a:xfrm>
          <a:prstGeom prst="rect">
            <a:avLst/>
          </a:prstGeom>
        </p:spPr>
        <p:txBody>
          <a:bodyPr spcFirstLastPara="1" wrap="square" lIns="91425" tIns="91425" rIns="91425" bIns="91425" anchor="ctr" anchorCtr="0">
            <a:normAutofit/>
          </a:bodyPr>
          <a:lstStyle/>
          <a:p>
            <a:pPr marL="457200" lvl="0" indent="-342900" algn="l" rtl="0">
              <a:lnSpc>
                <a:spcPct val="10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This penalty is active only when the agent is close to pedestrians</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100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We found that this term has minimal effect on performance</a:t>
            </a:r>
            <a:endParaRPr>
              <a:solidFill>
                <a:schemeClr val="dk1"/>
              </a:solidFill>
              <a:latin typeface="Century Gothic"/>
              <a:ea typeface="Century Gothic"/>
              <a:cs typeface="Century Gothic"/>
              <a:sym typeface="Century Gothic"/>
            </a:endParaRPr>
          </a:p>
        </p:txBody>
      </p:sp>
      <p:grpSp>
        <p:nvGrpSpPr>
          <p:cNvPr id="321" name="Google Shape;321;p28"/>
          <p:cNvGrpSpPr/>
          <p:nvPr/>
        </p:nvGrpSpPr>
        <p:grpSpPr>
          <a:xfrm>
            <a:off x="4669330" y="1442395"/>
            <a:ext cx="4065640" cy="1288724"/>
            <a:chOff x="4624905" y="1442395"/>
            <a:chExt cx="4065640" cy="1288724"/>
          </a:xfrm>
        </p:grpSpPr>
        <p:pic>
          <p:nvPicPr>
            <p:cNvPr id="322" name="Google Shape;322;p28"/>
            <p:cNvPicPr preferRelativeResize="0"/>
            <p:nvPr/>
          </p:nvPicPr>
          <p:blipFill rotWithShape="1">
            <a:blip r:embed="rId4">
              <a:alphaModFix/>
            </a:blip>
            <a:srcRect l="17772" t="34984" r="17174"/>
            <a:stretch/>
          </p:blipFill>
          <p:spPr>
            <a:xfrm>
              <a:off x="4624905" y="1442395"/>
              <a:ext cx="4065640" cy="1288724"/>
            </a:xfrm>
            <a:prstGeom prst="rect">
              <a:avLst/>
            </a:prstGeom>
            <a:noFill/>
            <a:ln>
              <a:noFill/>
            </a:ln>
          </p:spPr>
        </p:pic>
        <p:sp>
          <p:nvSpPr>
            <p:cNvPr id="323" name="Google Shape;323;p28"/>
            <p:cNvSpPr/>
            <p:nvPr/>
          </p:nvSpPr>
          <p:spPr>
            <a:xfrm>
              <a:off x="5122325" y="1902500"/>
              <a:ext cx="3453900" cy="281100"/>
            </a:xfrm>
            <a:prstGeom prst="rect">
              <a:avLst/>
            </a:prstGeom>
            <a:solidFill>
              <a:srgbClr val="FF1C00">
                <a:alpha val="17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24" name="Google Shape;32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16</a:t>
            </a:fld>
            <a:endParaRPr>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n" b="1">
                <a:solidFill>
                  <a:srgbClr val="660000"/>
                </a:solidFill>
                <a:latin typeface="Century Gothic"/>
                <a:ea typeface="Century Gothic"/>
                <a:cs typeface="Century Gothic"/>
                <a:sym typeface="Century Gothic"/>
              </a:rPr>
              <a:t>Reward Shaping (Avoidance Penalty)</a:t>
            </a:r>
            <a:endParaRPr b="1">
              <a:solidFill>
                <a:srgbClr val="660000"/>
              </a:solidFill>
              <a:latin typeface="Century Gothic"/>
              <a:ea typeface="Century Gothic"/>
              <a:cs typeface="Century Gothic"/>
              <a:sym typeface="Century Gothic"/>
            </a:endParaRPr>
          </a:p>
        </p:txBody>
      </p:sp>
      <p:sp>
        <p:nvSpPr>
          <p:cNvPr id="330" name="Google Shape;330;p29"/>
          <p:cNvSpPr txBox="1">
            <a:spLocks noGrp="1"/>
          </p:cNvSpPr>
          <p:nvPr>
            <p:ph type="body" idx="1"/>
          </p:nvPr>
        </p:nvSpPr>
        <p:spPr>
          <a:xfrm>
            <a:off x="4572000" y="2571750"/>
            <a:ext cx="4260300" cy="1997100"/>
          </a:xfrm>
          <a:prstGeom prst="rect">
            <a:avLst/>
          </a:prstGeom>
        </p:spPr>
        <p:txBody>
          <a:bodyPr spcFirstLastPara="1" wrap="square" lIns="91425" tIns="91425" rIns="91425" bIns="91425" anchor="ctr" anchorCtr="0">
            <a:normAutofit/>
          </a:bodyPr>
          <a:lstStyle/>
          <a:p>
            <a:pPr marL="457200" lvl="0" indent="-342900" algn="l" rtl="0">
              <a:lnSpc>
                <a:spcPct val="10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This penalty is inversely proportional to the distance to pedestrians</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100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Success rate still do not scale</a:t>
            </a:r>
            <a:endParaRPr>
              <a:solidFill>
                <a:schemeClr val="dk1"/>
              </a:solidFill>
              <a:latin typeface="Century Gothic"/>
              <a:ea typeface="Century Gothic"/>
              <a:cs typeface="Century Gothic"/>
              <a:sym typeface="Century Gothic"/>
            </a:endParaRPr>
          </a:p>
        </p:txBody>
      </p:sp>
      <p:pic>
        <p:nvPicPr>
          <p:cNvPr id="331" name="Google Shape;331;p29"/>
          <p:cNvPicPr preferRelativeResize="0"/>
          <p:nvPr/>
        </p:nvPicPr>
        <p:blipFill>
          <a:blip r:embed="rId3">
            <a:alphaModFix/>
          </a:blip>
          <a:stretch>
            <a:fillRect/>
          </a:stretch>
        </p:blipFill>
        <p:spPr>
          <a:xfrm>
            <a:off x="311700" y="1261873"/>
            <a:ext cx="4022925" cy="3197601"/>
          </a:xfrm>
          <a:prstGeom prst="rect">
            <a:avLst/>
          </a:prstGeom>
          <a:noFill/>
          <a:ln>
            <a:noFill/>
          </a:ln>
        </p:spPr>
      </p:pic>
      <p:grpSp>
        <p:nvGrpSpPr>
          <p:cNvPr id="332" name="Google Shape;332;p29"/>
          <p:cNvGrpSpPr/>
          <p:nvPr/>
        </p:nvGrpSpPr>
        <p:grpSpPr>
          <a:xfrm>
            <a:off x="4669330" y="1366195"/>
            <a:ext cx="4065640" cy="1288724"/>
            <a:chOff x="4624905" y="1366195"/>
            <a:chExt cx="4065640" cy="1288724"/>
          </a:xfrm>
        </p:grpSpPr>
        <p:pic>
          <p:nvPicPr>
            <p:cNvPr id="333" name="Google Shape;333;p29"/>
            <p:cNvPicPr preferRelativeResize="0"/>
            <p:nvPr/>
          </p:nvPicPr>
          <p:blipFill rotWithShape="1">
            <a:blip r:embed="rId4">
              <a:alphaModFix/>
            </a:blip>
            <a:srcRect l="17772" t="34984" r="17174"/>
            <a:stretch/>
          </p:blipFill>
          <p:spPr>
            <a:xfrm>
              <a:off x="4624905" y="1366195"/>
              <a:ext cx="4065640" cy="1288724"/>
            </a:xfrm>
            <a:prstGeom prst="rect">
              <a:avLst/>
            </a:prstGeom>
            <a:noFill/>
            <a:ln>
              <a:noFill/>
            </a:ln>
          </p:spPr>
        </p:pic>
        <p:sp>
          <p:nvSpPr>
            <p:cNvPr id="334" name="Google Shape;334;p29"/>
            <p:cNvSpPr/>
            <p:nvPr/>
          </p:nvSpPr>
          <p:spPr>
            <a:xfrm>
              <a:off x="6912350" y="2089375"/>
              <a:ext cx="1663800" cy="597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35" name="Google Shape;335;p29"/>
          <p:cNvSpPr/>
          <p:nvPr/>
        </p:nvSpPr>
        <p:spPr>
          <a:xfrm>
            <a:off x="6974400" y="1149175"/>
            <a:ext cx="1454700" cy="682800"/>
          </a:xfrm>
          <a:prstGeom prst="down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entury Gothic"/>
                <a:ea typeface="Century Gothic"/>
                <a:cs typeface="Century Gothic"/>
                <a:sym typeface="Century Gothic"/>
              </a:rPr>
              <a:t>Removed</a:t>
            </a:r>
            <a:endParaRPr>
              <a:latin typeface="Century Gothic"/>
              <a:ea typeface="Century Gothic"/>
              <a:cs typeface="Century Gothic"/>
              <a:sym typeface="Century Gothic"/>
            </a:endParaRPr>
          </a:p>
        </p:txBody>
      </p:sp>
      <p:sp>
        <p:nvSpPr>
          <p:cNvPr id="336" name="Google Shape;33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17</a:t>
            </a:fld>
            <a:endParaRPr>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30"/>
          <p:cNvPicPr preferRelativeResize="0"/>
          <p:nvPr/>
        </p:nvPicPr>
        <p:blipFill>
          <a:blip r:embed="rId3">
            <a:alphaModFix/>
          </a:blip>
          <a:stretch>
            <a:fillRect/>
          </a:stretch>
        </p:blipFill>
        <p:spPr>
          <a:xfrm>
            <a:off x="218200" y="1248825"/>
            <a:ext cx="4447299" cy="3335500"/>
          </a:xfrm>
          <a:prstGeom prst="rect">
            <a:avLst/>
          </a:prstGeom>
          <a:noFill/>
          <a:ln>
            <a:noFill/>
          </a:ln>
        </p:spPr>
      </p:pic>
      <p:sp>
        <p:nvSpPr>
          <p:cNvPr id="342" name="Google Shape;34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5B0F00"/>
                </a:solidFill>
                <a:latin typeface="Century Gothic"/>
                <a:ea typeface="Century Gothic"/>
                <a:cs typeface="Century Gothic"/>
                <a:sym typeface="Century Gothic"/>
              </a:rPr>
              <a:t>Curriculum Learning</a:t>
            </a: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p:txBody>
      </p:sp>
      <p:sp>
        <p:nvSpPr>
          <p:cNvPr id="343" name="Google Shape;343;p30"/>
          <p:cNvSpPr txBox="1">
            <a:spLocks noGrp="1"/>
          </p:cNvSpPr>
          <p:nvPr>
            <p:ph type="body" idx="1"/>
          </p:nvPr>
        </p:nvSpPr>
        <p:spPr>
          <a:xfrm>
            <a:off x="4572000" y="1152475"/>
            <a:ext cx="4260300" cy="3416400"/>
          </a:xfrm>
          <a:prstGeom prst="rect">
            <a:avLst/>
          </a:prstGeom>
        </p:spPr>
        <p:txBody>
          <a:bodyPr spcFirstLastPara="1" wrap="square" lIns="91425" tIns="91425" rIns="91425" bIns="91425" anchor="ctr" anchorCtr="0">
            <a:normAutofit/>
          </a:bodyPr>
          <a:lstStyle/>
          <a:p>
            <a:pPr marL="457200" lvl="0" indent="-342900" algn="l" rtl="0">
              <a:lnSpc>
                <a:spcPct val="10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Made a simpler/relaxed environment to make training easier</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100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Model learns on the simpler environment then transfers to the more difficult environment</a:t>
            </a:r>
            <a:endParaRPr>
              <a:solidFill>
                <a:schemeClr val="dk1"/>
              </a:solidFill>
              <a:latin typeface="Century Gothic"/>
              <a:ea typeface="Century Gothic"/>
              <a:cs typeface="Century Gothic"/>
              <a:sym typeface="Century Gothic"/>
            </a:endParaRPr>
          </a:p>
        </p:txBody>
      </p:sp>
      <p:sp>
        <p:nvSpPr>
          <p:cNvPr id="344" name="Google Shape;34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18</a:t>
            </a:fld>
            <a:endParaRPr>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5B0F00"/>
                </a:solidFill>
                <a:latin typeface="Century Gothic"/>
                <a:ea typeface="Century Gothic"/>
                <a:cs typeface="Century Gothic"/>
                <a:sym typeface="Century Gothic"/>
              </a:rPr>
              <a:t>Curriculum Learning - Human Like Behavior</a:t>
            </a: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p:txBody>
      </p:sp>
      <p:sp>
        <p:nvSpPr>
          <p:cNvPr id="350" name="Google Shape;350;p31"/>
          <p:cNvSpPr txBox="1">
            <a:spLocks noGrp="1"/>
          </p:cNvSpPr>
          <p:nvPr>
            <p:ph type="body" idx="1"/>
          </p:nvPr>
        </p:nvSpPr>
        <p:spPr>
          <a:xfrm>
            <a:off x="4572000" y="1152475"/>
            <a:ext cx="4260300" cy="3416400"/>
          </a:xfrm>
          <a:prstGeom prst="rect">
            <a:avLst/>
          </a:prstGeom>
        </p:spPr>
        <p:txBody>
          <a:bodyPr spcFirstLastPara="1" wrap="square" lIns="91425" tIns="91425" rIns="91425" bIns="91425" anchor="ctr" anchorCtr="0">
            <a:normAutofit/>
          </a:bodyPr>
          <a:lstStyle/>
          <a:p>
            <a:pPr marL="457200" lvl="0" indent="-342900" algn="l" rtl="0">
              <a:lnSpc>
                <a:spcPct val="10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The agent with curriculum learning achieve around 70% success rate on the original env</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Baseline performance was around 60%</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100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The agent successfully anticipated the pedestrian’s path and preemptively avoided it</a:t>
            </a:r>
            <a:endParaRPr>
              <a:solidFill>
                <a:schemeClr val="dk1"/>
              </a:solidFill>
              <a:latin typeface="Century Gothic"/>
              <a:ea typeface="Century Gothic"/>
              <a:cs typeface="Century Gothic"/>
              <a:sym typeface="Century Gothic"/>
            </a:endParaRPr>
          </a:p>
        </p:txBody>
      </p:sp>
      <p:pic>
        <p:nvPicPr>
          <p:cNvPr id="351" name="Google Shape;351;p31"/>
          <p:cNvPicPr preferRelativeResize="0"/>
          <p:nvPr/>
        </p:nvPicPr>
        <p:blipFill rotWithShape="1">
          <a:blip r:embed="rId3">
            <a:alphaModFix/>
          </a:blip>
          <a:srcRect t="3574" b="3583"/>
          <a:stretch/>
        </p:blipFill>
        <p:spPr>
          <a:xfrm>
            <a:off x="710950" y="1258600"/>
            <a:ext cx="3451126" cy="3204150"/>
          </a:xfrm>
          <a:prstGeom prst="rect">
            <a:avLst/>
          </a:prstGeom>
          <a:noFill/>
          <a:ln>
            <a:noFill/>
          </a:ln>
        </p:spPr>
      </p:pic>
      <p:sp>
        <p:nvSpPr>
          <p:cNvPr id="352" name="Google Shape;35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19</a:t>
            </a:fld>
            <a:endParaRPr>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rgbClr val="5B0F00"/>
                </a:solidFill>
                <a:latin typeface="Century Gothic"/>
                <a:ea typeface="Century Gothic"/>
                <a:cs typeface="Century Gothic"/>
                <a:sym typeface="Century Gothic"/>
              </a:rPr>
              <a:t>Motivation</a:t>
            </a:r>
            <a:endParaRPr b="1">
              <a:solidFill>
                <a:srgbClr val="5B0F00"/>
              </a:solidFill>
              <a:latin typeface="Century Gothic"/>
              <a:ea typeface="Century Gothic"/>
              <a:cs typeface="Century Gothic"/>
              <a:sym typeface="Century Gothic"/>
            </a:endParaRPr>
          </a:p>
        </p:txBody>
      </p:sp>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2</a:t>
            </a:fld>
            <a:endParaRPr>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32"/>
          <p:cNvGrpSpPr/>
          <p:nvPr/>
        </p:nvGrpSpPr>
        <p:grpSpPr>
          <a:xfrm>
            <a:off x="330487" y="77835"/>
            <a:ext cx="8483026" cy="4987830"/>
            <a:chOff x="330487" y="77835"/>
            <a:chExt cx="8483026" cy="4987830"/>
          </a:xfrm>
        </p:grpSpPr>
        <p:pic>
          <p:nvPicPr>
            <p:cNvPr id="358" name="Google Shape;358;p32"/>
            <p:cNvPicPr preferRelativeResize="0"/>
            <p:nvPr/>
          </p:nvPicPr>
          <p:blipFill rotWithShape="1">
            <a:blip r:embed="rId3">
              <a:alphaModFix/>
            </a:blip>
            <a:srcRect t="3574" b="3583"/>
            <a:stretch/>
          </p:blipFill>
          <p:spPr>
            <a:xfrm>
              <a:off x="6067605" y="77835"/>
              <a:ext cx="2745908" cy="2549430"/>
            </a:xfrm>
            <a:prstGeom prst="rect">
              <a:avLst/>
            </a:prstGeom>
            <a:noFill/>
            <a:ln>
              <a:noFill/>
            </a:ln>
          </p:spPr>
        </p:pic>
        <p:pic>
          <p:nvPicPr>
            <p:cNvPr id="359" name="Google Shape;359;p32"/>
            <p:cNvPicPr preferRelativeResize="0"/>
            <p:nvPr/>
          </p:nvPicPr>
          <p:blipFill rotWithShape="1">
            <a:blip r:embed="rId4">
              <a:alphaModFix/>
            </a:blip>
            <a:srcRect t="3574" b="3583"/>
            <a:stretch/>
          </p:blipFill>
          <p:spPr>
            <a:xfrm>
              <a:off x="3199046" y="77835"/>
              <a:ext cx="2745908" cy="2549430"/>
            </a:xfrm>
            <a:prstGeom prst="rect">
              <a:avLst/>
            </a:prstGeom>
            <a:noFill/>
            <a:ln>
              <a:noFill/>
            </a:ln>
          </p:spPr>
        </p:pic>
        <p:pic>
          <p:nvPicPr>
            <p:cNvPr id="360" name="Google Shape;360;p32"/>
            <p:cNvPicPr preferRelativeResize="0"/>
            <p:nvPr/>
          </p:nvPicPr>
          <p:blipFill rotWithShape="1">
            <a:blip r:embed="rId5">
              <a:alphaModFix/>
            </a:blip>
            <a:srcRect t="3574" b="3583"/>
            <a:stretch/>
          </p:blipFill>
          <p:spPr>
            <a:xfrm>
              <a:off x="330487" y="77835"/>
              <a:ext cx="2745908" cy="2549430"/>
            </a:xfrm>
            <a:prstGeom prst="rect">
              <a:avLst/>
            </a:prstGeom>
            <a:noFill/>
            <a:ln>
              <a:noFill/>
            </a:ln>
          </p:spPr>
        </p:pic>
        <p:pic>
          <p:nvPicPr>
            <p:cNvPr id="361" name="Google Shape;361;p32"/>
            <p:cNvPicPr preferRelativeResize="0"/>
            <p:nvPr/>
          </p:nvPicPr>
          <p:blipFill rotWithShape="1">
            <a:blip r:embed="rId6">
              <a:alphaModFix/>
            </a:blip>
            <a:srcRect t="3574" b="3583"/>
            <a:stretch/>
          </p:blipFill>
          <p:spPr>
            <a:xfrm>
              <a:off x="6067605" y="2516235"/>
              <a:ext cx="2745908" cy="2549430"/>
            </a:xfrm>
            <a:prstGeom prst="rect">
              <a:avLst/>
            </a:prstGeom>
            <a:noFill/>
            <a:ln>
              <a:noFill/>
            </a:ln>
          </p:spPr>
        </p:pic>
        <p:pic>
          <p:nvPicPr>
            <p:cNvPr id="362" name="Google Shape;362;p32"/>
            <p:cNvPicPr preferRelativeResize="0"/>
            <p:nvPr/>
          </p:nvPicPr>
          <p:blipFill rotWithShape="1">
            <a:blip r:embed="rId7">
              <a:alphaModFix/>
            </a:blip>
            <a:srcRect t="3574" b="3583"/>
            <a:stretch/>
          </p:blipFill>
          <p:spPr>
            <a:xfrm>
              <a:off x="3199046" y="2516235"/>
              <a:ext cx="2745908" cy="2549430"/>
            </a:xfrm>
            <a:prstGeom prst="rect">
              <a:avLst/>
            </a:prstGeom>
            <a:noFill/>
            <a:ln>
              <a:noFill/>
            </a:ln>
          </p:spPr>
        </p:pic>
        <p:pic>
          <p:nvPicPr>
            <p:cNvPr id="363" name="Google Shape;363;p32"/>
            <p:cNvPicPr preferRelativeResize="0"/>
            <p:nvPr/>
          </p:nvPicPr>
          <p:blipFill rotWithShape="1">
            <a:blip r:embed="rId8">
              <a:alphaModFix/>
            </a:blip>
            <a:srcRect t="3574" b="3583"/>
            <a:stretch/>
          </p:blipFill>
          <p:spPr>
            <a:xfrm>
              <a:off x="330487" y="2516235"/>
              <a:ext cx="2745908" cy="2549430"/>
            </a:xfrm>
            <a:prstGeom prst="rect">
              <a:avLst/>
            </a:prstGeom>
            <a:noFill/>
            <a:ln>
              <a:noFill/>
            </a:ln>
          </p:spPr>
        </p:pic>
      </p:grpSp>
      <p:sp>
        <p:nvSpPr>
          <p:cNvPr id="364" name="Google Shape;36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20</a:t>
            </a:fld>
            <a:endParaRPr>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5B0F00"/>
                </a:solidFill>
                <a:latin typeface="Century Gothic"/>
                <a:ea typeface="Century Gothic"/>
                <a:cs typeface="Century Gothic"/>
                <a:sym typeface="Century Gothic"/>
              </a:rPr>
              <a:t>Curriculum Learning - Suboptimal Behavior</a:t>
            </a: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p:txBody>
      </p:sp>
      <p:sp>
        <p:nvSpPr>
          <p:cNvPr id="370" name="Google Shape;370;p33"/>
          <p:cNvSpPr txBox="1">
            <a:spLocks noGrp="1"/>
          </p:cNvSpPr>
          <p:nvPr>
            <p:ph type="body" idx="1"/>
          </p:nvPr>
        </p:nvSpPr>
        <p:spPr>
          <a:xfrm>
            <a:off x="4572000" y="1152475"/>
            <a:ext cx="4260300" cy="3416400"/>
          </a:xfrm>
          <a:prstGeom prst="rect">
            <a:avLst/>
          </a:prstGeom>
        </p:spPr>
        <p:txBody>
          <a:bodyPr spcFirstLastPara="1" wrap="square" lIns="91425" tIns="91425" rIns="91425" bIns="91425" anchor="ctr" anchorCtr="0">
            <a:normAutofit/>
          </a:bodyPr>
          <a:lstStyle/>
          <a:p>
            <a:pPr marL="457200" lvl="0" indent="-342900" algn="l" rtl="0">
              <a:lnSpc>
                <a:spcPct val="10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The agent waits until the pedestrians clear a simple path to the goal.</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100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We consider this behavior to be suboptimal since it exhibits freezing behavior </a:t>
            </a:r>
            <a:endParaRPr>
              <a:solidFill>
                <a:schemeClr val="dk1"/>
              </a:solidFill>
              <a:latin typeface="Century Gothic"/>
              <a:ea typeface="Century Gothic"/>
              <a:cs typeface="Century Gothic"/>
              <a:sym typeface="Century Gothic"/>
            </a:endParaRPr>
          </a:p>
        </p:txBody>
      </p:sp>
      <p:pic>
        <p:nvPicPr>
          <p:cNvPr id="371" name="Google Shape;371;p33"/>
          <p:cNvPicPr preferRelativeResize="0"/>
          <p:nvPr/>
        </p:nvPicPr>
        <p:blipFill rotWithShape="1">
          <a:blip r:embed="rId3">
            <a:alphaModFix/>
          </a:blip>
          <a:srcRect t="3574" b="3583"/>
          <a:stretch/>
        </p:blipFill>
        <p:spPr>
          <a:xfrm>
            <a:off x="2580323" y="1152473"/>
            <a:ext cx="2114354" cy="1951304"/>
          </a:xfrm>
          <a:prstGeom prst="rect">
            <a:avLst/>
          </a:prstGeom>
          <a:noFill/>
          <a:ln>
            <a:noFill/>
          </a:ln>
        </p:spPr>
      </p:pic>
      <p:pic>
        <p:nvPicPr>
          <p:cNvPr id="372" name="Google Shape;372;p33"/>
          <p:cNvPicPr preferRelativeResize="0"/>
          <p:nvPr/>
        </p:nvPicPr>
        <p:blipFill rotWithShape="1">
          <a:blip r:embed="rId4">
            <a:alphaModFix/>
          </a:blip>
          <a:srcRect t="3574" b="3583"/>
          <a:stretch/>
        </p:blipFill>
        <p:spPr>
          <a:xfrm>
            <a:off x="371528" y="1152473"/>
            <a:ext cx="2114354" cy="1951304"/>
          </a:xfrm>
          <a:prstGeom prst="rect">
            <a:avLst/>
          </a:prstGeom>
          <a:noFill/>
          <a:ln>
            <a:noFill/>
          </a:ln>
        </p:spPr>
      </p:pic>
      <p:pic>
        <p:nvPicPr>
          <p:cNvPr id="373" name="Google Shape;373;p33"/>
          <p:cNvPicPr preferRelativeResize="0"/>
          <p:nvPr/>
        </p:nvPicPr>
        <p:blipFill rotWithShape="1">
          <a:blip r:embed="rId5">
            <a:alphaModFix/>
          </a:blip>
          <a:srcRect t="3574" b="3583"/>
          <a:stretch/>
        </p:blipFill>
        <p:spPr>
          <a:xfrm>
            <a:off x="2580323" y="3018795"/>
            <a:ext cx="2114354" cy="1951304"/>
          </a:xfrm>
          <a:prstGeom prst="rect">
            <a:avLst/>
          </a:prstGeom>
          <a:noFill/>
          <a:ln>
            <a:noFill/>
          </a:ln>
        </p:spPr>
      </p:pic>
      <p:pic>
        <p:nvPicPr>
          <p:cNvPr id="374" name="Google Shape;374;p33"/>
          <p:cNvPicPr preferRelativeResize="0"/>
          <p:nvPr/>
        </p:nvPicPr>
        <p:blipFill rotWithShape="1">
          <a:blip r:embed="rId6">
            <a:alphaModFix/>
          </a:blip>
          <a:srcRect t="3574" b="3583"/>
          <a:stretch/>
        </p:blipFill>
        <p:spPr>
          <a:xfrm>
            <a:off x="371528" y="3018795"/>
            <a:ext cx="2114354" cy="1951304"/>
          </a:xfrm>
          <a:prstGeom prst="rect">
            <a:avLst/>
          </a:prstGeom>
          <a:noFill/>
          <a:ln>
            <a:noFill/>
          </a:ln>
        </p:spPr>
      </p:pic>
      <p:sp>
        <p:nvSpPr>
          <p:cNvPr id="375" name="Google Shape;37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21</a:t>
            </a:fld>
            <a:endParaRPr>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4"/>
          <p:cNvSpPr txBox="1"/>
          <p:nvPr/>
        </p:nvSpPr>
        <p:spPr>
          <a:xfrm>
            <a:off x="-70787" y="1611900"/>
            <a:ext cx="3770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B0F00"/>
                </a:solidFill>
                <a:latin typeface="Century Gothic"/>
                <a:ea typeface="Century Gothic"/>
                <a:cs typeface="Century Gothic"/>
                <a:sym typeface="Century Gothic"/>
              </a:rPr>
              <a:t>Environment</a:t>
            </a:r>
            <a:endParaRPr sz="800"/>
          </a:p>
        </p:txBody>
      </p:sp>
      <p:sp>
        <p:nvSpPr>
          <p:cNvPr id="381" name="Google Shape;381;p34"/>
          <p:cNvSpPr txBox="1"/>
          <p:nvPr/>
        </p:nvSpPr>
        <p:spPr>
          <a:xfrm>
            <a:off x="2844006" y="1611900"/>
            <a:ext cx="3770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B0F00"/>
                </a:solidFill>
                <a:latin typeface="Century Gothic"/>
                <a:ea typeface="Century Gothic"/>
                <a:cs typeface="Century Gothic"/>
                <a:sym typeface="Century Gothic"/>
              </a:rPr>
              <a:t>Agent</a:t>
            </a:r>
            <a:endParaRPr sz="800"/>
          </a:p>
        </p:txBody>
      </p:sp>
      <p:pic>
        <p:nvPicPr>
          <p:cNvPr id="382" name="Google Shape;382;p34"/>
          <p:cNvPicPr preferRelativeResize="0"/>
          <p:nvPr/>
        </p:nvPicPr>
        <p:blipFill rotWithShape="1">
          <a:blip r:embed="rId3">
            <a:alphaModFix/>
          </a:blip>
          <a:srcRect t="3574" b="3583"/>
          <a:stretch/>
        </p:blipFill>
        <p:spPr>
          <a:xfrm>
            <a:off x="3356400" y="2119360"/>
            <a:ext cx="2745908" cy="2549430"/>
          </a:xfrm>
          <a:prstGeom prst="rect">
            <a:avLst/>
          </a:prstGeom>
          <a:noFill/>
          <a:ln>
            <a:noFill/>
          </a:ln>
        </p:spPr>
      </p:pic>
      <p:pic>
        <p:nvPicPr>
          <p:cNvPr id="383" name="Google Shape;383;p34"/>
          <p:cNvPicPr preferRelativeResize="0"/>
          <p:nvPr/>
        </p:nvPicPr>
        <p:blipFill rotWithShape="1">
          <a:blip r:embed="rId4">
            <a:alphaModFix/>
          </a:blip>
          <a:srcRect t="3574" b="3583"/>
          <a:stretch/>
        </p:blipFill>
        <p:spPr>
          <a:xfrm>
            <a:off x="6271196" y="2119360"/>
            <a:ext cx="2745908" cy="2549430"/>
          </a:xfrm>
          <a:prstGeom prst="rect">
            <a:avLst/>
          </a:prstGeom>
          <a:noFill/>
          <a:ln>
            <a:noFill/>
          </a:ln>
        </p:spPr>
      </p:pic>
      <p:pic>
        <p:nvPicPr>
          <p:cNvPr id="384" name="Google Shape;384;p34"/>
          <p:cNvPicPr preferRelativeResize="0"/>
          <p:nvPr/>
        </p:nvPicPr>
        <p:blipFill rotWithShape="1">
          <a:blip r:embed="rId5">
            <a:alphaModFix/>
          </a:blip>
          <a:srcRect t="3574" b="3583"/>
          <a:stretch/>
        </p:blipFill>
        <p:spPr>
          <a:xfrm>
            <a:off x="441605" y="2119360"/>
            <a:ext cx="2745908" cy="2549430"/>
          </a:xfrm>
          <a:prstGeom prst="rect">
            <a:avLst/>
          </a:prstGeom>
          <a:noFill/>
          <a:ln>
            <a:noFill/>
          </a:ln>
        </p:spPr>
      </p:pic>
      <p:sp>
        <p:nvSpPr>
          <p:cNvPr id="385" name="Google Shape;385;p34"/>
          <p:cNvSpPr txBox="1"/>
          <p:nvPr/>
        </p:nvSpPr>
        <p:spPr>
          <a:xfrm>
            <a:off x="5758800" y="1611900"/>
            <a:ext cx="3770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B0F00"/>
                </a:solidFill>
                <a:latin typeface="Century Gothic"/>
                <a:ea typeface="Century Gothic"/>
                <a:cs typeface="Century Gothic"/>
                <a:sym typeface="Century Gothic"/>
              </a:rPr>
              <a:t>Agent</a:t>
            </a:r>
            <a:endParaRPr sz="800"/>
          </a:p>
        </p:txBody>
      </p:sp>
      <p:sp>
        <p:nvSpPr>
          <p:cNvPr id="386" name="Google Shape;38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5B0F00"/>
                </a:solidFill>
                <a:latin typeface="Century Gothic"/>
                <a:ea typeface="Century Gothic"/>
                <a:cs typeface="Century Gothic"/>
                <a:sym typeface="Century Gothic"/>
              </a:rPr>
              <a:t>Curriculum Learning - Failures</a:t>
            </a: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p:txBody>
      </p:sp>
      <p:sp>
        <p:nvSpPr>
          <p:cNvPr id="387" name="Google Shape;38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22</a:t>
            </a:fld>
            <a:endParaRPr>
              <a:solidFill>
                <a:schemeClr val="dk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marR="0" lvl="0" indent="0" algn="ctr" rtl="0">
              <a:lnSpc>
                <a:spcPct val="100000"/>
              </a:lnSpc>
              <a:spcBef>
                <a:spcPts val="0"/>
              </a:spcBef>
              <a:spcAft>
                <a:spcPts val="0"/>
              </a:spcAft>
              <a:buNone/>
            </a:pPr>
            <a:r>
              <a:rPr lang="en" b="1">
                <a:solidFill>
                  <a:srgbClr val="5B0F00"/>
                </a:solidFill>
                <a:latin typeface="Century Gothic"/>
                <a:ea typeface="Century Gothic"/>
                <a:cs typeface="Century Gothic"/>
                <a:sym typeface="Century Gothic"/>
              </a:rPr>
              <a:t>Conclusions</a:t>
            </a:r>
            <a:endParaRPr b="1">
              <a:solidFill>
                <a:srgbClr val="5B0F00"/>
              </a:solidFill>
              <a:latin typeface="Century Gothic"/>
              <a:ea typeface="Century Gothic"/>
              <a:cs typeface="Century Gothic"/>
              <a:sym typeface="Century Gothic"/>
            </a:endParaRPr>
          </a:p>
        </p:txBody>
      </p:sp>
      <p:sp>
        <p:nvSpPr>
          <p:cNvPr id="393" name="Google Shape;39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23</a:t>
            </a:fld>
            <a:endParaRPr>
              <a:solidFill>
                <a:schemeClr val="dk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6"/>
          <p:cNvSpPr txBox="1">
            <a:spLocks noGrp="1"/>
          </p:cNvSpPr>
          <p:nvPr>
            <p:ph type="body" idx="1"/>
          </p:nvPr>
        </p:nvSpPr>
        <p:spPr>
          <a:xfrm>
            <a:off x="374100" y="1228675"/>
            <a:ext cx="8395800" cy="3416400"/>
          </a:xfrm>
          <a:prstGeom prst="rect">
            <a:avLst/>
          </a:prstGeom>
        </p:spPr>
        <p:txBody>
          <a:bodyPr spcFirstLastPara="1" wrap="square" lIns="91425" tIns="91425" rIns="91425" bIns="91425" anchor="ctr" anchorCtr="0">
            <a:normAutofit/>
          </a:bodyPr>
          <a:lstStyle/>
          <a:p>
            <a:pPr marL="457200" lvl="0" indent="-342900" algn="l" rtl="0">
              <a:lnSpc>
                <a:spcPct val="10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Investigated the role of different methodologies attempting to improve the scaling behavior we observed as we increase the number of human pedestrians</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State reduction offer slight improvements to the problem;</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The original environment is too difficult for models to learn from;</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100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Curriculum Learning gave the models a suboptimal policy to start with that helped the models escape the local optimum of walking in a straight line</a:t>
            </a:r>
            <a:endParaRPr>
              <a:solidFill>
                <a:schemeClr val="dk1"/>
              </a:solidFill>
              <a:latin typeface="Century Gothic"/>
              <a:ea typeface="Century Gothic"/>
              <a:cs typeface="Century Gothic"/>
              <a:sym typeface="Century Gothic"/>
            </a:endParaRPr>
          </a:p>
        </p:txBody>
      </p:sp>
      <p:sp>
        <p:nvSpPr>
          <p:cNvPr id="399" name="Google Shape;39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5B0F00"/>
                </a:solidFill>
                <a:latin typeface="Century Gothic"/>
                <a:ea typeface="Century Gothic"/>
                <a:cs typeface="Century Gothic"/>
                <a:sym typeface="Century Gothic"/>
              </a:rPr>
              <a:t>Conclusions</a:t>
            </a:r>
            <a:endParaRPr b="1">
              <a:solidFill>
                <a:srgbClr val="5B0F00"/>
              </a:solidFill>
              <a:latin typeface="Century Gothic"/>
              <a:ea typeface="Century Gothic"/>
              <a:cs typeface="Century Gothic"/>
              <a:sym typeface="Century Gothic"/>
            </a:endParaRPr>
          </a:p>
        </p:txBody>
      </p:sp>
      <p:sp>
        <p:nvSpPr>
          <p:cNvPr id="400" name="Google Shape;40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24</a:t>
            </a:fld>
            <a:endParaRPr>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marR="0" lvl="0" indent="0" algn="ctr" rtl="0">
              <a:lnSpc>
                <a:spcPct val="100000"/>
              </a:lnSpc>
              <a:spcBef>
                <a:spcPts val="0"/>
              </a:spcBef>
              <a:spcAft>
                <a:spcPts val="0"/>
              </a:spcAft>
              <a:buNone/>
            </a:pPr>
            <a:r>
              <a:rPr lang="en" b="1">
                <a:solidFill>
                  <a:srgbClr val="5B0F00"/>
                </a:solidFill>
                <a:latin typeface="Century Gothic"/>
                <a:ea typeface="Century Gothic"/>
                <a:cs typeface="Century Gothic"/>
                <a:sym typeface="Century Gothic"/>
              </a:rPr>
              <a:t>Thank you!</a:t>
            </a:r>
            <a:endParaRPr b="1">
              <a:solidFill>
                <a:srgbClr val="5B0F00"/>
              </a:solidFill>
              <a:latin typeface="Century Gothic"/>
              <a:ea typeface="Century Gothic"/>
              <a:cs typeface="Century Gothic"/>
              <a:sym typeface="Century Gothic"/>
            </a:endParaRPr>
          </a:p>
        </p:txBody>
      </p:sp>
      <p:sp>
        <p:nvSpPr>
          <p:cNvPr id="406" name="Google Shape;40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25</a:t>
            </a:fld>
            <a:endParaRPr>
              <a:solidFill>
                <a:schemeClr val="dk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410"/>
        <p:cNvGrpSpPr/>
        <p:nvPr/>
      </p:nvGrpSpPr>
      <p:grpSpPr>
        <a:xfrm>
          <a:off x="0" y="0"/>
          <a:ext cx="0" cy="0"/>
          <a:chOff x="0" y="0"/>
          <a:chExt cx="0" cy="0"/>
        </a:xfrm>
      </p:grpSpPr>
      <p:pic>
        <p:nvPicPr>
          <p:cNvPr id="411" name="Google Shape;411;p38"/>
          <p:cNvPicPr preferRelativeResize="0"/>
          <p:nvPr/>
        </p:nvPicPr>
        <p:blipFill rotWithShape="1">
          <a:blip r:embed="rId3">
            <a:alphaModFix/>
          </a:blip>
          <a:srcRect t="3574" b="3583"/>
          <a:stretch/>
        </p:blipFill>
        <p:spPr>
          <a:xfrm>
            <a:off x="6067605" y="77835"/>
            <a:ext cx="2745908" cy="2549430"/>
          </a:xfrm>
          <a:prstGeom prst="rect">
            <a:avLst/>
          </a:prstGeom>
          <a:noFill/>
          <a:ln>
            <a:noFill/>
          </a:ln>
        </p:spPr>
      </p:pic>
      <p:pic>
        <p:nvPicPr>
          <p:cNvPr id="412" name="Google Shape;412;p38"/>
          <p:cNvPicPr preferRelativeResize="0"/>
          <p:nvPr/>
        </p:nvPicPr>
        <p:blipFill rotWithShape="1">
          <a:blip r:embed="rId4">
            <a:alphaModFix/>
          </a:blip>
          <a:srcRect t="3574" b="3583"/>
          <a:stretch/>
        </p:blipFill>
        <p:spPr>
          <a:xfrm>
            <a:off x="3199046" y="77835"/>
            <a:ext cx="2745908" cy="2549430"/>
          </a:xfrm>
          <a:prstGeom prst="rect">
            <a:avLst/>
          </a:prstGeom>
          <a:noFill/>
          <a:ln>
            <a:noFill/>
          </a:ln>
        </p:spPr>
      </p:pic>
      <p:pic>
        <p:nvPicPr>
          <p:cNvPr id="413" name="Google Shape;413;p38"/>
          <p:cNvPicPr preferRelativeResize="0"/>
          <p:nvPr/>
        </p:nvPicPr>
        <p:blipFill rotWithShape="1">
          <a:blip r:embed="rId5">
            <a:alphaModFix/>
          </a:blip>
          <a:srcRect t="3574" b="3583"/>
          <a:stretch/>
        </p:blipFill>
        <p:spPr>
          <a:xfrm>
            <a:off x="330487" y="77835"/>
            <a:ext cx="2745908" cy="2549430"/>
          </a:xfrm>
          <a:prstGeom prst="rect">
            <a:avLst/>
          </a:prstGeom>
          <a:noFill/>
          <a:ln>
            <a:noFill/>
          </a:ln>
        </p:spPr>
      </p:pic>
      <p:pic>
        <p:nvPicPr>
          <p:cNvPr id="414" name="Google Shape;414;p38"/>
          <p:cNvPicPr preferRelativeResize="0"/>
          <p:nvPr/>
        </p:nvPicPr>
        <p:blipFill rotWithShape="1">
          <a:blip r:embed="rId6">
            <a:alphaModFix/>
          </a:blip>
          <a:srcRect t="3574" b="3583"/>
          <a:stretch/>
        </p:blipFill>
        <p:spPr>
          <a:xfrm>
            <a:off x="6067605" y="2516235"/>
            <a:ext cx="2745908" cy="2549430"/>
          </a:xfrm>
          <a:prstGeom prst="rect">
            <a:avLst/>
          </a:prstGeom>
          <a:noFill/>
          <a:ln>
            <a:noFill/>
          </a:ln>
        </p:spPr>
      </p:pic>
      <p:pic>
        <p:nvPicPr>
          <p:cNvPr id="415" name="Google Shape;415;p38"/>
          <p:cNvPicPr preferRelativeResize="0"/>
          <p:nvPr/>
        </p:nvPicPr>
        <p:blipFill rotWithShape="1">
          <a:blip r:embed="rId7">
            <a:alphaModFix/>
          </a:blip>
          <a:srcRect t="3574" b="3583"/>
          <a:stretch/>
        </p:blipFill>
        <p:spPr>
          <a:xfrm>
            <a:off x="3199046" y="2516235"/>
            <a:ext cx="2745908" cy="2549430"/>
          </a:xfrm>
          <a:prstGeom prst="rect">
            <a:avLst/>
          </a:prstGeom>
          <a:noFill/>
          <a:ln>
            <a:noFill/>
          </a:ln>
        </p:spPr>
      </p:pic>
      <p:pic>
        <p:nvPicPr>
          <p:cNvPr id="416" name="Google Shape;416;p38"/>
          <p:cNvPicPr preferRelativeResize="0"/>
          <p:nvPr/>
        </p:nvPicPr>
        <p:blipFill rotWithShape="1">
          <a:blip r:embed="rId8">
            <a:alphaModFix/>
          </a:blip>
          <a:srcRect t="3574" b="3583"/>
          <a:stretch/>
        </p:blipFill>
        <p:spPr>
          <a:xfrm>
            <a:off x="330487" y="2516235"/>
            <a:ext cx="2745908" cy="2549430"/>
          </a:xfrm>
          <a:prstGeom prst="rect">
            <a:avLst/>
          </a:prstGeom>
          <a:noFill/>
          <a:ln>
            <a:noFill/>
          </a:ln>
        </p:spPr>
      </p:pic>
      <p:sp>
        <p:nvSpPr>
          <p:cNvPr id="417" name="Google Shape;417;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26</a:t>
            </a:fld>
            <a:endParaRPr>
              <a:solidFill>
                <a:schemeClr val="dk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421"/>
        <p:cNvGrpSpPr/>
        <p:nvPr/>
      </p:nvGrpSpPr>
      <p:grpSpPr>
        <a:xfrm>
          <a:off x="0" y="0"/>
          <a:ext cx="0" cy="0"/>
          <a:chOff x="0" y="0"/>
          <a:chExt cx="0" cy="0"/>
        </a:xfrm>
      </p:grpSpPr>
      <p:pic>
        <p:nvPicPr>
          <p:cNvPr id="422" name="Google Shape;422;p39"/>
          <p:cNvPicPr preferRelativeResize="0"/>
          <p:nvPr/>
        </p:nvPicPr>
        <p:blipFill rotWithShape="1">
          <a:blip r:embed="rId3">
            <a:alphaModFix/>
          </a:blip>
          <a:srcRect t="3574" b="3583"/>
          <a:stretch/>
        </p:blipFill>
        <p:spPr>
          <a:xfrm>
            <a:off x="710950" y="1258579"/>
            <a:ext cx="3451126" cy="3204192"/>
          </a:xfrm>
          <a:prstGeom prst="rect">
            <a:avLst/>
          </a:prstGeom>
          <a:noFill/>
          <a:ln>
            <a:noFill/>
          </a:ln>
        </p:spPr>
      </p:pic>
      <p:sp>
        <p:nvSpPr>
          <p:cNvPr id="423" name="Google Shape;42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5B0F00"/>
                </a:solidFill>
                <a:latin typeface="Century Gothic"/>
                <a:ea typeface="Century Gothic"/>
                <a:cs typeface="Century Gothic"/>
                <a:sym typeface="Century Gothic"/>
              </a:rPr>
              <a:t>Curriculum Learning - Failure Due to Agent</a:t>
            </a: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p:txBody>
      </p:sp>
      <p:sp>
        <p:nvSpPr>
          <p:cNvPr id="424" name="Google Shape;424;p39"/>
          <p:cNvSpPr txBox="1">
            <a:spLocks noGrp="1"/>
          </p:cNvSpPr>
          <p:nvPr>
            <p:ph type="body" idx="1"/>
          </p:nvPr>
        </p:nvSpPr>
        <p:spPr>
          <a:xfrm>
            <a:off x="4572000" y="1152475"/>
            <a:ext cx="4260300" cy="3416400"/>
          </a:xfrm>
          <a:prstGeom prst="rect">
            <a:avLst/>
          </a:prstGeom>
        </p:spPr>
        <p:txBody>
          <a:bodyPr spcFirstLastPara="1" wrap="square" lIns="91425" tIns="91425" rIns="91425" bIns="91425" anchor="ctr" anchorCtr="0">
            <a:normAutofit/>
          </a:bodyPr>
          <a:lstStyle/>
          <a:p>
            <a:pPr marL="457200" lvl="0" indent="-342900" algn="l" rtl="0">
              <a:lnSpc>
                <a:spcPct val="100000"/>
              </a:lnSpc>
              <a:spcBef>
                <a:spcPts val="0"/>
              </a:spcBef>
              <a:spcAft>
                <a:spcPts val="100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The agent does not anticipate the pedestrians' path and collides with them.</a:t>
            </a:r>
            <a:endParaRPr>
              <a:solidFill>
                <a:schemeClr val="dk1"/>
              </a:solidFill>
              <a:latin typeface="Century Gothic"/>
              <a:ea typeface="Century Gothic"/>
              <a:cs typeface="Century Gothic"/>
              <a:sym typeface="Century Gothic"/>
            </a:endParaRPr>
          </a:p>
        </p:txBody>
      </p:sp>
      <p:sp>
        <p:nvSpPr>
          <p:cNvPr id="425" name="Google Shape;425;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27</a:t>
            </a:fld>
            <a:endParaRPr>
              <a:solidFill>
                <a:schemeClr val="dk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429"/>
        <p:cNvGrpSpPr/>
        <p:nvPr/>
      </p:nvGrpSpPr>
      <p:grpSpPr>
        <a:xfrm>
          <a:off x="0" y="0"/>
          <a:ext cx="0" cy="0"/>
          <a:chOff x="0" y="0"/>
          <a:chExt cx="0" cy="0"/>
        </a:xfrm>
      </p:grpSpPr>
      <p:pic>
        <p:nvPicPr>
          <p:cNvPr id="430" name="Google Shape;430;p40"/>
          <p:cNvPicPr preferRelativeResize="0"/>
          <p:nvPr/>
        </p:nvPicPr>
        <p:blipFill rotWithShape="1">
          <a:blip r:embed="rId3">
            <a:alphaModFix/>
          </a:blip>
          <a:srcRect t="3574" b="3583"/>
          <a:stretch/>
        </p:blipFill>
        <p:spPr>
          <a:xfrm>
            <a:off x="710949" y="1258579"/>
            <a:ext cx="3451126" cy="3204192"/>
          </a:xfrm>
          <a:prstGeom prst="rect">
            <a:avLst/>
          </a:prstGeom>
          <a:noFill/>
          <a:ln>
            <a:noFill/>
          </a:ln>
        </p:spPr>
      </p:pic>
      <p:sp>
        <p:nvSpPr>
          <p:cNvPr id="431" name="Google Shape;431;p40"/>
          <p:cNvSpPr txBox="1">
            <a:spLocks noGrp="1"/>
          </p:cNvSpPr>
          <p:nvPr>
            <p:ph type="title"/>
          </p:nvPr>
        </p:nvSpPr>
        <p:spPr>
          <a:xfrm>
            <a:off x="311700" y="-88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5B0F00"/>
                </a:solidFill>
                <a:latin typeface="Century Gothic"/>
                <a:ea typeface="Century Gothic"/>
                <a:cs typeface="Century Gothic"/>
                <a:sym typeface="Century Gothic"/>
              </a:rPr>
              <a:t>Curriculum Learning - Failures</a:t>
            </a: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5B0F00"/>
              </a:solidFill>
              <a:latin typeface="Century Gothic"/>
              <a:ea typeface="Century Gothic"/>
              <a:cs typeface="Century Gothic"/>
              <a:sym typeface="Century Gothic"/>
            </a:endParaRPr>
          </a:p>
        </p:txBody>
      </p:sp>
      <p:sp>
        <p:nvSpPr>
          <p:cNvPr id="432" name="Google Shape;432;p40"/>
          <p:cNvSpPr txBox="1">
            <a:spLocks noGrp="1"/>
          </p:cNvSpPr>
          <p:nvPr>
            <p:ph type="body" idx="1"/>
          </p:nvPr>
        </p:nvSpPr>
        <p:spPr>
          <a:xfrm>
            <a:off x="4572000" y="1152475"/>
            <a:ext cx="4260300" cy="3416400"/>
          </a:xfrm>
          <a:prstGeom prst="rect">
            <a:avLst/>
          </a:prstGeom>
        </p:spPr>
        <p:txBody>
          <a:bodyPr spcFirstLastPara="1" wrap="square" lIns="91425" tIns="91425" rIns="91425" bIns="91425" anchor="ctr" anchorCtr="0">
            <a:normAutofit/>
          </a:bodyPr>
          <a:lstStyle/>
          <a:p>
            <a:pPr marL="457200" lvl="0" indent="-342900" algn="l" rtl="0">
              <a:lnSpc>
                <a:spcPct val="10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The environment generates 'broken' scenarios where the agent immediately collides with pedestrians</a:t>
            </a:r>
            <a:endParaRPr>
              <a:solidFill>
                <a:schemeClr val="dk1"/>
              </a:solidFill>
              <a:latin typeface="Century Gothic"/>
              <a:ea typeface="Century Gothic"/>
              <a:cs typeface="Century Gothic"/>
              <a:sym typeface="Century Gothic"/>
            </a:endParaRPr>
          </a:p>
          <a:p>
            <a:pPr marL="457200" lvl="0" indent="-342900" algn="l" rtl="0">
              <a:lnSpc>
                <a:spcPct val="100000"/>
              </a:lnSpc>
              <a:spcBef>
                <a:spcPts val="1000"/>
              </a:spcBef>
              <a:spcAft>
                <a:spcPts val="100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Environments generate in a termination state</a:t>
            </a:r>
            <a:endParaRPr>
              <a:solidFill>
                <a:schemeClr val="dk1"/>
              </a:solidFill>
              <a:latin typeface="Century Gothic"/>
              <a:ea typeface="Century Gothic"/>
              <a:cs typeface="Century Gothic"/>
              <a:sym typeface="Century Gothic"/>
            </a:endParaRPr>
          </a:p>
        </p:txBody>
      </p:sp>
      <p:sp>
        <p:nvSpPr>
          <p:cNvPr id="433" name="Google Shape;433;p40"/>
          <p:cNvSpPr txBox="1"/>
          <p:nvPr/>
        </p:nvSpPr>
        <p:spPr>
          <a:xfrm>
            <a:off x="391375" y="735375"/>
            <a:ext cx="3770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B0F00"/>
                </a:solidFill>
                <a:latin typeface="Century Gothic"/>
                <a:ea typeface="Century Gothic"/>
                <a:cs typeface="Century Gothic"/>
                <a:sym typeface="Century Gothic"/>
              </a:rPr>
              <a:t>Environment Faliures</a:t>
            </a:r>
            <a:endParaRPr sz="800"/>
          </a:p>
        </p:txBody>
      </p:sp>
      <p:sp>
        <p:nvSpPr>
          <p:cNvPr id="434" name="Google Shape;434;p40"/>
          <p:cNvSpPr txBox="1"/>
          <p:nvPr/>
        </p:nvSpPr>
        <p:spPr>
          <a:xfrm>
            <a:off x="4816800" y="735375"/>
            <a:ext cx="3770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5B0F00"/>
                </a:solidFill>
                <a:latin typeface="Century Gothic"/>
                <a:ea typeface="Century Gothic"/>
                <a:cs typeface="Century Gothic"/>
                <a:sym typeface="Century Gothic"/>
              </a:rPr>
              <a:t>Agent Faliures</a:t>
            </a:r>
            <a:endParaRPr sz="800"/>
          </a:p>
        </p:txBody>
      </p:sp>
      <p:sp>
        <p:nvSpPr>
          <p:cNvPr id="435" name="Google Shape;435;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28</a:t>
            </a:fld>
            <a:endParaRPr>
              <a:solidFill>
                <a:schemeClr val="dk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439"/>
        <p:cNvGrpSpPr/>
        <p:nvPr/>
      </p:nvGrpSpPr>
      <p:grpSpPr>
        <a:xfrm>
          <a:off x="0" y="0"/>
          <a:ext cx="0" cy="0"/>
          <a:chOff x="0" y="0"/>
          <a:chExt cx="0" cy="0"/>
        </a:xfrm>
      </p:grpSpPr>
      <p:pic>
        <p:nvPicPr>
          <p:cNvPr id="440" name="Google Shape;440;p41"/>
          <p:cNvPicPr preferRelativeResize="0"/>
          <p:nvPr/>
        </p:nvPicPr>
        <p:blipFill rotWithShape="1">
          <a:blip r:embed="rId3">
            <a:alphaModFix/>
          </a:blip>
          <a:srcRect t="3574" b="3583"/>
          <a:stretch/>
        </p:blipFill>
        <p:spPr>
          <a:xfrm>
            <a:off x="6067605" y="77835"/>
            <a:ext cx="2745908" cy="2549430"/>
          </a:xfrm>
          <a:prstGeom prst="rect">
            <a:avLst/>
          </a:prstGeom>
          <a:noFill/>
          <a:ln>
            <a:noFill/>
          </a:ln>
        </p:spPr>
      </p:pic>
      <p:pic>
        <p:nvPicPr>
          <p:cNvPr id="441" name="Google Shape;441;p41"/>
          <p:cNvPicPr preferRelativeResize="0"/>
          <p:nvPr/>
        </p:nvPicPr>
        <p:blipFill rotWithShape="1">
          <a:blip r:embed="rId4">
            <a:alphaModFix/>
          </a:blip>
          <a:srcRect t="3574" b="3583"/>
          <a:stretch/>
        </p:blipFill>
        <p:spPr>
          <a:xfrm>
            <a:off x="3199046" y="77835"/>
            <a:ext cx="2745908" cy="2549430"/>
          </a:xfrm>
          <a:prstGeom prst="rect">
            <a:avLst/>
          </a:prstGeom>
          <a:noFill/>
          <a:ln>
            <a:noFill/>
          </a:ln>
        </p:spPr>
      </p:pic>
      <p:pic>
        <p:nvPicPr>
          <p:cNvPr id="442" name="Google Shape;442;p41"/>
          <p:cNvPicPr preferRelativeResize="0"/>
          <p:nvPr/>
        </p:nvPicPr>
        <p:blipFill rotWithShape="1">
          <a:blip r:embed="rId5">
            <a:alphaModFix/>
          </a:blip>
          <a:srcRect t="3574" b="3583"/>
          <a:stretch/>
        </p:blipFill>
        <p:spPr>
          <a:xfrm>
            <a:off x="330487" y="77835"/>
            <a:ext cx="2745908" cy="2549430"/>
          </a:xfrm>
          <a:prstGeom prst="rect">
            <a:avLst/>
          </a:prstGeom>
          <a:noFill/>
          <a:ln>
            <a:noFill/>
          </a:ln>
        </p:spPr>
      </p:pic>
      <p:pic>
        <p:nvPicPr>
          <p:cNvPr id="443" name="Google Shape;443;p41"/>
          <p:cNvPicPr preferRelativeResize="0"/>
          <p:nvPr/>
        </p:nvPicPr>
        <p:blipFill rotWithShape="1">
          <a:blip r:embed="rId6">
            <a:alphaModFix/>
          </a:blip>
          <a:srcRect t="3574" b="3583"/>
          <a:stretch/>
        </p:blipFill>
        <p:spPr>
          <a:xfrm>
            <a:off x="6067605" y="2516235"/>
            <a:ext cx="2745908" cy="2549430"/>
          </a:xfrm>
          <a:prstGeom prst="rect">
            <a:avLst/>
          </a:prstGeom>
          <a:noFill/>
          <a:ln>
            <a:noFill/>
          </a:ln>
        </p:spPr>
      </p:pic>
      <p:pic>
        <p:nvPicPr>
          <p:cNvPr id="444" name="Google Shape;444;p41"/>
          <p:cNvPicPr preferRelativeResize="0"/>
          <p:nvPr/>
        </p:nvPicPr>
        <p:blipFill rotWithShape="1">
          <a:blip r:embed="rId7">
            <a:alphaModFix/>
          </a:blip>
          <a:srcRect t="3574" b="3583"/>
          <a:stretch/>
        </p:blipFill>
        <p:spPr>
          <a:xfrm>
            <a:off x="3199046" y="2516235"/>
            <a:ext cx="2745908" cy="2549430"/>
          </a:xfrm>
          <a:prstGeom prst="rect">
            <a:avLst/>
          </a:prstGeom>
          <a:noFill/>
          <a:ln>
            <a:noFill/>
          </a:ln>
        </p:spPr>
      </p:pic>
      <p:pic>
        <p:nvPicPr>
          <p:cNvPr id="445" name="Google Shape;445;p41"/>
          <p:cNvPicPr preferRelativeResize="0"/>
          <p:nvPr/>
        </p:nvPicPr>
        <p:blipFill rotWithShape="1">
          <a:blip r:embed="rId8">
            <a:alphaModFix/>
          </a:blip>
          <a:srcRect t="3574" b="3583"/>
          <a:stretch/>
        </p:blipFill>
        <p:spPr>
          <a:xfrm>
            <a:off x="330487" y="2516235"/>
            <a:ext cx="2745908" cy="2549430"/>
          </a:xfrm>
          <a:prstGeom prst="rect">
            <a:avLst/>
          </a:prstGeom>
          <a:noFill/>
          <a:ln>
            <a:noFill/>
          </a:ln>
        </p:spPr>
      </p:pic>
      <p:sp>
        <p:nvSpPr>
          <p:cNvPr id="446" name="Google Shape;446;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29</a:t>
            </a:fld>
            <a:endParaRPr>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151200" y="4827500"/>
            <a:ext cx="8806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222222"/>
                </a:solidFill>
                <a:highlight>
                  <a:srgbClr val="FFFFFF"/>
                </a:highlight>
              </a:rPr>
              <a:t>Image source: </a:t>
            </a:r>
            <a:r>
              <a:rPr lang="en" sz="900" u="sng">
                <a:solidFill>
                  <a:srgbClr val="0097A7"/>
                </a:solidFill>
                <a:highlight>
                  <a:srgbClr val="FFFFFF"/>
                </a:highlight>
                <a:hlinkClick r:id="rId3">
                  <a:extLst>
                    <a:ext uri="{A12FA001-AC4F-418D-AE19-62706E023703}">
                      <ahyp:hlinkClr xmlns:ahyp="http://schemas.microsoft.com/office/drawing/2018/hyperlinkcolor" val="tx"/>
                    </a:ext>
                  </a:extLst>
                </a:hlinkClick>
              </a:rPr>
              <a:t>https://chicago.suntimes.com/2022/10/20/23390842/robot-food-delivery-uic-university-illinois-chicago-starship-doordash-grubhub-ubereats</a:t>
            </a:r>
            <a:r>
              <a:rPr lang="en" sz="900">
                <a:solidFill>
                  <a:srgbClr val="222222"/>
                </a:solidFill>
                <a:highlight>
                  <a:srgbClr val="FFFFFF"/>
                </a:highlight>
              </a:rPr>
              <a:t> </a:t>
            </a:r>
            <a:endParaRPr sz="900">
              <a:solidFill>
                <a:srgbClr val="222222"/>
              </a:solidFill>
              <a:highlight>
                <a:srgbClr val="FFFFFF"/>
              </a:highlight>
            </a:endParaRPr>
          </a:p>
        </p:txBody>
      </p:sp>
      <p:sp>
        <p:nvSpPr>
          <p:cNvPr id="68" name="Google Shape;68;p15"/>
          <p:cNvSpPr txBox="1"/>
          <p:nvPr/>
        </p:nvSpPr>
        <p:spPr>
          <a:xfrm>
            <a:off x="495875" y="613825"/>
            <a:ext cx="3852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Century Gothic"/>
                <a:ea typeface="Century Gothic"/>
                <a:cs typeface="Century Gothic"/>
                <a:sym typeface="Century Gothic"/>
              </a:rPr>
              <a:t>Physical Interaction between humans and social robots </a:t>
            </a:r>
            <a:endParaRPr>
              <a:solidFill>
                <a:schemeClr val="dk1"/>
              </a:solidFill>
              <a:latin typeface="Century Gothic"/>
              <a:ea typeface="Century Gothic"/>
              <a:cs typeface="Century Gothic"/>
              <a:sym typeface="Century Gothic"/>
            </a:endParaRPr>
          </a:p>
        </p:txBody>
      </p:sp>
      <p:sp>
        <p:nvSpPr>
          <p:cNvPr id="69" name="Google Shape;69;p15"/>
          <p:cNvSpPr txBox="1"/>
          <p:nvPr/>
        </p:nvSpPr>
        <p:spPr>
          <a:xfrm>
            <a:off x="495875" y="1227815"/>
            <a:ext cx="3637200" cy="33093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chemeClr val="dk1"/>
              </a:buClr>
              <a:buSzPts val="1400"/>
              <a:buFont typeface="Century Gothic"/>
              <a:buChar char="●"/>
            </a:pPr>
            <a:r>
              <a:rPr lang="en">
                <a:solidFill>
                  <a:schemeClr val="dk1"/>
                </a:solidFill>
                <a:latin typeface="Century Gothic"/>
                <a:ea typeface="Century Gothic"/>
                <a:cs typeface="Century Gothic"/>
                <a:sym typeface="Century Gothic"/>
              </a:rPr>
              <a:t>Sharing an environment between humans and robots with/without a common task</a:t>
            </a:r>
            <a:endParaRPr>
              <a:solidFill>
                <a:schemeClr val="dk1"/>
              </a:solidFill>
              <a:latin typeface="Century Gothic"/>
              <a:ea typeface="Century Gothic"/>
              <a:cs typeface="Century Gothic"/>
              <a:sym typeface="Century Gothic"/>
            </a:endParaRPr>
          </a:p>
          <a:p>
            <a:pPr marL="457200" lvl="0" indent="-317500" algn="l" rtl="0">
              <a:lnSpc>
                <a:spcPct val="150000"/>
              </a:lnSpc>
              <a:spcBef>
                <a:spcPts val="0"/>
              </a:spcBef>
              <a:spcAft>
                <a:spcPts val="0"/>
              </a:spcAft>
              <a:buClr>
                <a:schemeClr val="dk1"/>
              </a:buClr>
              <a:buSzPts val="1400"/>
              <a:buFont typeface="Century Gothic"/>
              <a:buChar char="●"/>
            </a:pPr>
            <a:r>
              <a:rPr lang="en">
                <a:solidFill>
                  <a:schemeClr val="dk1"/>
                </a:solidFill>
                <a:latin typeface="Century Gothic"/>
                <a:ea typeface="Century Gothic"/>
                <a:cs typeface="Century Gothic"/>
                <a:sym typeface="Century Gothic"/>
              </a:rPr>
              <a:t>A big challenge for robots living with humans is:</a:t>
            </a:r>
            <a:endParaRPr>
              <a:solidFill>
                <a:schemeClr val="dk1"/>
              </a:solidFill>
              <a:latin typeface="Century Gothic"/>
              <a:ea typeface="Century Gothic"/>
              <a:cs typeface="Century Gothic"/>
              <a:sym typeface="Century Gothic"/>
            </a:endParaRPr>
          </a:p>
          <a:p>
            <a:pPr marL="914400" lvl="1" indent="-317500" algn="l" rtl="0">
              <a:lnSpc>
                <a:spcPct val="150000"/>
              </a:lnSpc>
              <a:spcBef>
                <a:spcPts val="0"/>
              </a:spcBef>
              <a:spcAft>
                <a:spcPts val="0"/>
              </a:spcAft>
              <a:buClr>
                <a:schemeClr val="dk1"/>
              </a:buClr>
              <a:buSzPts val="1400"/>
              <a:buFont typeface="Century Gothic"/>
              <a:buChar char="○"/>
            </a:pPr>
            <a:r>
              <a:rPr lang="en">
                <a:solidFill>
                  <a:schemeClr val="dk1"/>
                </a:solidFill>
                <a:latin typeface="Century Gothic"/>
                <a:ea typeface="Century Gothic"/>
                <a:cs typeface="Century Gothic"/>
                <a:sym typeface="Century Gothic"/>
              </a:rPr>
              <a:t>Figuring out what humans are up to.</a:t>
            </a:r>
            <a:endParaRPr>
              <a:solidFill>
                <a:schemeClr val="dk1"/>
              </a:solidFill>
              <a:latin typeface="Century Gothic"/>
              <a:ea typeface="Century Gothic"/>
              <a:cs typeface="Century Gothic"/>
              <a:sym typeface="Century Gothic"/>
            </a:endParaRPr>
          </a:p>
          <a:p>
            <a:pPr marL="914400" lvl="1" indent="-317500" algn="l" rtl="0">
              <a:lnSpc>
                <a:spcPct val="150000"/>
              </a:lnSpc>
              <a:spcBef>
                <a:spcPts val="0"/>
              </a:spcBef>
              <a:spcAft>
                <a:spcPts val="0"/>
              </a:spcAft>
              <a:buClr>
                <a:schemeClr val="dk1"/>
              </a:buClr>
              <a:buSzPts val="1400"/>
              <a:buFont typeface="Century Gothic"/>
              <a:buChar char="○"/>
            </a:pPr>
            <a:r>
              <a:rPr lang="en">
                <a:solidFill>
                  <a:schemeClr val="dk1"/>
                </a:solidFill>
                <a:latin typeface="Century Gothic"/>
                <a:ea typeface="Century Gothic"/>
                <a:cs typeface="Century Gothic"/>
                <a:sym typeface="Century Gothic"/>
              </a:rPr>
              <a:t>How to integrate seamlessly</a:t>
            </a:r>
            <a:endParaRPr>
              <a:solidFill>
                <a:schemeClr val="dk1"/>
              </a:solidFill>
              <a:latin typeface="Century Gothic"/>
              <a:ea typeface="Century Gothic"/>
              <a:cs typeface="Century Gothic"/>
              <a:sym typeface="Century Gothic"/>
            </a:endParaRPr>
          </a:p>
          <a:p>
            <a:pPr marL="914400" lvl="1" indent="-317500" algn="l" rtl="0">
              <a:lnSpc>
                <a:spcPct val="150000"/>
              </a:lnSpc>
              <a:spcBef>
                <a:spcPts val="0"/>
              </a:spcBef>
              <a:spcAft>
                <a:spcPts val="0"/>
              </a:spcAft>
              <a:buClr>
                <a:schemeClr val="dk1"/>
              </a:buClr>
              <a:buSzPts val="1400"/>
              <a:buFont typeface="Century Gothic"/>
              <a:buChar char="○"/>
            </a:pPr>
            <a:r>
              <a:rPr lang="en">
                <a:solidFill>
                  <a:schemeClr val="dk1"/>
                </a:solidFill>
                <a:latin typeface="Century Gothic"/>
                <a:ea typeface="Century Gothic"/>
                <a:cs typeface="Century Gothic"/>
                <a:sym typeface="Century Gothic"/>
              </a:rPr>
              <a:t>And what are the social norms to be followed</a:t>
            </a:r>
            <a:endParaRPr>
              <a:solidFill>
                <a:schemeClr val="dk1"/>
              </a:solidFill>
              <a:latin typeface="Century Gothic"/>
              <a:ea typeface="Century Gothic"/>
              <a:cs typeface="Century Gothic"/>
              <a:sym typeface="Century Gothic"/>
            </a:endParaRPr>
          </a:p>
        </p:txBody>
      </p:sp>
      <p:pic>
        <p:nvPicPr>
          <p:cNvPr id="70" name="Google Shape;70;p15"/>
          <p:cNvPicPr preferRelativeResize="0"/>
          <p:nvPr/>
        </p:nvPicPr>
        <p:blipFill>
          <a:blip r:embed="rId4">
            <a:alphaModFix/>
          </a:blip>
          <a:stretch>
            <a:fillRect/>
          </a:stretch>
        </p:blipFill>
        <p:spPr>
          <a:xfrm>
            <a:off x="4485513" y="1230450"/>
            <a:ext cx="4135375" cy="2756925"/>
          </a:xfrm>
          <a:prstGeom prst="rect">
            <a:avLst/>
          </a:prstGeom>
          <a:noFill/>
          <a:ln>
            <a:noFill/>
          </a:ln>
        </p:spPr>
      </p:pic>
      <p:sp>
        <p:nvSpPr>
          <p:cNvPr id="71" name="Google Shape;7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3</a:t>
            </a:fld>
            <a:endParaRPr>
              <a:solidFill>
                <a:schemeClr val="dk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22">
          <a:extLst>
            <a:ext uri="{FF2B5EF4-FFF2-40B4-BE49-F238E27FC236}">
              <a16:creationId xmlns:a16="http://schemas.microsoft.com/office/drawing/2014/main" id="{73232B17-FDD0-80EF-378C-D456D69F6B26}"/>
            </a:ext>
          </a:extLst>
        </p:cNvPr>
        <p:cNvGrpSpPr/>
        <p:nvPr/>
      </p:nvGrpSpPr>
      <p:grpSpPr>
        <a:xfrm>
          <a:off x="0" y="0"/>
          <a:ext cx="0" cy="0"/>
          <a:chOff x="0" y="0"/>
          <a:chExt cx="0" cy="0"/>
        </a:xfrm>
      </p:grpSpPr>
      <p:sp>
        <p:nvSpPr>
          <p:cNvPr id="223" name="Google Shape;223;p19">
            <a:extLst>
              <a:ext uri="{FF2B5EF4-FFF2-40B4-BE49-F238E27FC236}">
                <a16:creationId xmlns:a16="http://schemas.microsoft.com/office/drawing/2014/main" id="{8C214F84-AE66-8D2B-6118-4EA66CB0EF5B}"/>
              </a:ext>
            </a:extLst>
          </p:cNvPr>
          <p:cNvSpPr/>
          <p:nvPr/>
        </p:nvSpPr>
        <p:spPr>
          <a:xfrm>
            <a:off x="2125226" y="346668"/>
            <a:ext cx="4032574" cy="3697794"/>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5" name="Google Shape;225;p19">
            <a:extLst>
              <a:ext uri="{FF2B5EF4-FFF2-40B4-BE49-F238E27FC236}">
                <a16:creationId xmlns:a16="http://schemas.microsoft.com/office/drawing/2014/main" id="{7482DC73-94E2-4DF7-9724-52D0A7C08F5A}"/>
              </a:ext>
            </a:extLst>
          </p:cNvPr>
          <p:cNvSpPr/>
          <p:nvPr/>
        </p:nvSpPr>
        <p:spPr>
          <a:xfrm>
            <a:off x="2577182" y="1733525"/>
            <a:ext cx="153600" cy="153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9">
            <a:extLst>
              <a:ext uri="{FF2B5EF4-FFF2-40B4-BE49-F238E27FC236}">
                <a16:creationId xmlns:a16="http://schemas.microsoft.com/office/drawing/2014/main" id="{C894DD6B-9495-1348-6062-F9D18647046E}"/>
              </a:ext>
            </a:extLst>
          </p:cNvPr>
          <p:cNvSpPr/>
          <p:nvPr/>
        </p:nvSpPr>
        <p:spPr>
          <a:xfrm>
            <a:off x="3146069" y="1124225"/>
            <a:ext cx="153600" cy="153600"/>
          </a:xfrm>
          <a:prstGeom prst="ellipse">
            <a:avLst/>
          </a:prstGeom>
          <a:solidFill>
            <a:srgbClr val="98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a:extLst>
              <a:ext uri="{FF2B5EF4-FFF2-40B4-BE49-F238E27FC236}">
                <a16:creationId xmlns:a16="http://schemas.microsoft.com/office/drawing/2014/main" id="{B975572C-9CFD-00C0-61FF-B6A88133DA6B}"/>
              </a:ext>
            </a:extLst>
          </p:cNvPr>
          <p:cNvSpPr/>
          <p:nvPr/>
        </p:nvSpPr>
        <p:spPr>
          <a:xfrm>
            <a:off x="2861632" y="1858775"/>
            <a:ext cx="153600" cy="153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9">
            <a:extLst>
              <a:ext uri="{FF2B5EF4-FFF2-40B4-BE49-F238E27FC236}">
                <a16:creationId xmlns:a16="http://schemas.microsoft.com/office/drawing/2014/main" id="{DBF5C0DA-C9CC-6165-90A8-74A1F4F586C1}"/>
              </a:ext>
            </a:extLst>
          </p:cNvPr>
          <p:cNvSpPr/>
          <p:nvPr/>
        </p:nvSpPr>
        <p:spPr>
          <a:xfrm>
            <a:off x="3976844" y="1124225"/>
            <a:ext cx="153600" cy="153600"/>
          </a:xfrm>
          <a:prstGeom prst="ellipse">
            <a:avLst/>
          </a:prstGeom>
          <a:solidFill>
            <a:srgbClr val="98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9">
            <a:extLst>
              <a:ext uri="{FF2B5EF4-FFF2-40B4-BE49-F238E27FC236}">
                <a16:creationId xmlns:a16="http://schemas.microsoft.com/office/drawing/2014/main" id="{0F93214A-BC84-EE68-4F05-71399972E24F}"/>
              </a:ext>
            </a:extLst>
          </p:cNvPr>
          <p:cNvSpPr/>
          <p:nvPr/>
        </p:nvSpPr>
        <p:spPr>
          <a:xfrm>
            <a:off x="3823244" y="1801900"/>
            <a:ext cx="153600" cy="153600"/>
          </a:xfrm>
          <a:prstGeom prst="ellipse">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9">
            <a:extLst>
              <a:ext uri="{FF2B5EF4-FFF2-40B4-BE49-F238E27FC236}">
                <a16:creationId xmlns:a16="http://schemas.microsoft.com/office/drawing/2014/main" id="{D5845165-B0E7-F73C-598E-B72EE554A6BB}"/>
              </a:ext>
            </a:extLst>
          </p:cNvPr>
          <p:cNvSpPr/>
          <p:nvPr/>
        </p:nvSpPr>
        <p:spPr>
          <a:xfrm>
            <a:off x="3401469" y="2127475"/>
            <a:ext cx="153600" cy="153600"/>
          </a:xfrm>
          <a:prstGeom prst="ellipse">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9">
            <a:extLst>
              <a:ext uri="{FF2B5EF4-FFF2-40B4-BE49-F238E27FC236}">
                <a16:creationId xmlns:a16="http://schemas.microsoft.com/office/drawing/2014/main" id="{BD7E39C1-37D8-566A-25F9-5F6DF64822E0}"/>
              </a:ext>
            </a:extLst>
          </p:cNvPr>
          <p:cNvSpPr/>
          <p:nvPr/>
        </p:nvSpPr>
        <p:spPr>
          <a:xfrm>
            <a:off x="3555069" y="2571750"/>
            <a:ext cx="153600" cy="153600"/>
          </a:xfrm>
          <a:prstGeom prst="ellipse">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9">
            <a:extLst>
              <a:ext uri="{FF2B5EF4-FFF2-40B4-BE49-F238E27FC236}">
                <a16:creationId xmlns:a16="http://schemas.microsoft.com/office/drawing/2014/main" id="{482C2AF1-E71E-E37E-CBDF-982F095E2A3F}"/>
              </a:ext>
            </a:extLst>
          </p:cNvPr>
          <p:cNvSpPr/>
          <p:nvPr/>
        </p:nvSpPr>
        <p:spPr>
          <a:xfrm>
            <a:off x="4626623" y="2357573"/>
            <a:ext cx="153600" cy="153600"/>
          </a:xfrm>
          <a:prstGeom prst="ellipse">
            <a:avLst/>
          </a:prstGeom>
          <a:solidFill>
            <a:srgbClr val="D9D2E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a:extLst>
              <a:ext uri="{FF2B5EF4-FFF2-40B4-BE49-F238E27FC236}">
                <a16:creationId xmlns:a16="http://schemas.microsoft.com/office/drawing/2014/main" id="{EC13E70D-4CFD-D334-F12D-2775A9117373}"/>
              </a:ext>
            </a:extLst>
          </p:cNvPr>
          <p:cNvSpPr/>
          <p:nvPr/>
        </p:nvSpPr>
        <p:spPr>
          <a:xfrm>
            <a:off x="4514123" y="1594625"/>
            <a:ext cx="153600" cy="153600"/>
          </a:xfrm>
          <a:prstGeom prst="ellipse">
            <a:avLst/>
          </a:prstGeom>
          <a:solidFill>
            <a:srgbClr val="F4CC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9">
            <a:extLst>
              <a:ext uri="{FF2B5EF4-FFF2-40B4-BE49-F238E27FC236}">
                <a16:creationId xmlns:a16="http://schemas.microsoft.com/office/drawing/2014/main" id="{FB8D679F-8685-8B79-760D-6FF2EEE658A1}"/>
              </a:ext>
            </a:extLst>
          </p:cNvPr>
          <p:cNvSpPr/>
          <p:nvPr/>
        </p:nvSpPr>
        <p:spPr>
          <a:xfrm>
            <a:off x="4151461" y="2050675"/>
            <a:ext cx="153600" cy="153600"/>
          </a:xfrm>
          <a:prstGeom prst="ellipse">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a:extLst>
              <a:ext uri="{FF2B5EF4-FFF2-40B4-BE49-F238E27FC236}">
                <a16:creationId xmlns:a16="http://schemas.microsoft.com/office/drawing/2014/main" id="{2885377B-ECD1-782D-3DBD-C0E052318EC0}"/>
              </a:ext>
            </a:extLst>
          </p:cNvPr>
          <p:cNvSpPr/>
          <p:nvPr/>
        </p:nvSpPr>
        <p:spPr>
          <a:xfrm>
            <a:off x="3592719" y="1277825"/>
            <a:ext cx="153600" cy="153600"/>
          </a:xfrm>
          <a:prstGeom prst="ellipse">
            <a:avLst/>
          </a:prstGeom>
          <a:solidFill>
            <a:srgbClr val="98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a:extLst>
              <a:ext uri="{FF2B5EF4-FFF2-40B4-BE49-F238E27FC236}">
                <a16:creationId xmlns:a16="http://schemas.microsoft.com/office/drawing/2014/main" id="{7DC6FBBE-2B0C-7613-ACAC-2D0639AF9274}"/>
              </a:ext>
            </a:extLst>
          </p:cNvPr>
          <p:cNvSpPr/>
          <p:nvPr/>
        </p:nvSpPr>
        <p:spPr>
          <a:xfrm>
            <a:off x="3270363" y="3085968"/>
            <a:ext cx="153600" cy="153600"/>
          </a:xfrm>
          <a:prstGeom prst="ellipse">
            <a:avLst/>
          </a:prstGeom>
          <a:solidFill>
            <a:srgbClr val="EEFF4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a:extLst>
              <a:ext uri="{FF2B5EF4-FFF2-40B4-BE49-F238E27FC236}">
                <a16:creationId xmlns:a16="http://schemas.microsoft.com/office/drawing/2014/main" id="{698DFA87-34AC-EE22-CDA9-DFF16F3E33CD}"/>
              </a:ext>
            </a:extLst>
          </p:cNvPr>
          <p:cNvSpPr/>
          <p:nvPr/>
        </p:nvSpPr>
        <p:spPr>
          <a:xfrm>
            <a:off x="4489379" y="970625"/>
            <a:ext cx="153600" cy="153600"/>
          </a:xfrm>
          <a:prstGeom prst="triangle">
            <a:avLst>
              <a:gd name="adj" fmla="val 50000"/>
            </a:avLst>
          </a:prstGeom>
          <a:solidFill>
            <a:srgbClr val="EEFF4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38" name="Google Shape;238;p19">
            <a:extLst>
              <a:ext uri="{FF2B5EF4-FFF2-40B4-BE49-F238E27FC236}">
                <a16:creationId xmlns:a16="http://schemas.microsoft.com/office/drawing/2014/main" id="{0967163E-6B3B-D6A7-4CD9-F5E8B4FCA586}"/>
              </a:ext>
            </a:extLst>
          </p:cNvPr>
          <p:cNvCxnSpPr>
            <a:stCxn id="225" idx="4"/>
          </p:cNvCxnSpPr>
          <p:nvPr/>
        </p:nvCxnSpPr>
        <p:spPr>
          <a:xfrm rot="-5400000" flipH="1">
            <a:off x="2557532" y="1983575"/>
            <a:ext cx="219000" cy="261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39" name="Google Shape;239;p19">
            <a:extLst>
              <a:ext uri="{FF2B5EF4-FFF2-40B4-BE49-F238E27FC236}">
                <a16:creationId xmlns:a16="http://schemas.microsoft.com/office/drawing/2014/main" id="{F24E4437-2D04-86F7-08CA-71CD8A2C66D9}"/>
              </a:ext>
            </a:extLst>
          </p:cNvPr>
          <p:cNvCxnSpPr>
            <a:stCxn id="227" idx="4"/>
          </p:cNvCxnSpPr>
          <p:nvPr/>
        </p:nvCxnSpPr>
        <p:spPr>
          <a:xfrm rot="5400000">
            <a:off x="2776132" y="2110775"/>
            <a:ext cx="260700" cy="639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0" name="Google Shape;240;p19">
            <a:extLst>
              <a:ext uri="{FF2B5EF4-FFF2-40B4-BE49-F238E27FC236}">
                <a16:creationId xmlns:a16="http://schemas.microsoft.com/office/drawing/2014/main" id="{399E1EE8-6BA9-8118-1CB8-A5A44E79A6C3}"/>
              </a:ext>
            </a:extLst>
          </p:cNvPr>
          <p:cNvCxnSpPr>
            <a:stCxn id="231" idx="4"/>
          </p:cNvCxnSpPr>
          <p:nvPr/>
        </p:nvCxnSpPr>
        <p:spPr>
          <a:xfrm rot="-5400000" flipH="1">
            <a:off x="3533169" y="2824050"/>
            <a:ext cx="342900" cy="1455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1" name="Google Shape;241;p19">
            <a:extLst>
              <a:ext uri="{FF2B5EF4-FFF2-40B4-BE49-F238E27FC236}">
                <a16:creationId xmlns:a16="http://schemas.microsoft.com/office/drawing/2014/main" id="{AD59E3F9-A91E-EE72-8042-4B208C093963}"/>
              </a:ext>
            </a:extLst>
          </p:cNvPr>
          <p:cNvCxnSpPr>
            <a:stCxn id="230" idx="3"/>
          </p:cNvCxnSpPr>
          <p:nvPr/>
        </p:nvCxnSpPr>
        <p:spPr>
          <a:xfrm rot="5400000">
            <a:off x="3112413" y="2385931"/>
            <a:ext cx="438900" cy="184200"/>
          </a:xfrm>
          <a:prstGeom prst="curvedConnector3">
            <a:avLst>
              <a:gd name="adj1" fmla="val 52563"/>
            </a:avLst>
          </a:prstGeom>
          <a:noFill/>
          <a:ln w="9525" cap="flat" cmpd="sng">
            <a:solidFill>
              <a:srgbClr val="595959"/>
            </a:solidFill>
            <a:prstDash val="solid"/>
            <a:round/>
            <a:headEnd type="none" w="med" len="med"/>
            <a:tailEnd type="stealth" w="med" len="med"/>
          </a:ln>
        </p:spPr>
      </p:cxnSp>
      <p:cxnSp>
        <p:nvCxnSpPr>
          <p:cNvPr id="242" name="Google Shape;242;p19">
            <a:extLst>
              <a:ext uri="{FF2B5EF4-FFF2-40B4-BE49-F238E27FC236}">
                <a16:creationId xmlns:a16="http://schemas.microsoft.com/office/drawing/2014/main" id="{0D87BEE4-6217-B101-0EB3-6BD4C783F5DE}"/>
              </a:ext>
            </a:extLst>
          </p:cNvPr>
          <p:cNvCxnSpPr>
            <a:stCxn id="226" idx="4"/>
          </p:cNvCxnSpPr>
          <p:nvPr/>
        </p:nvCxnSpPr>
        <p:spPr>
          <a:xfrm rot="-5400000" flipH="1">
            <a:off x="3105419" y="1395275"/>
            <a:ext cx="372300" cy="1374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3" name="Google Shape;243;p19">
            <a:extLst>
              <a:ext uri="{FF2B5EF4-FFF2-40B4-BE49-F238E27FC236}">
                <a16:creationId xmlns:a16="http://schemas.microsoft.com/office/drawing/2014/main" id="{461F7D22-83EA-68B0-5012-1EBCD2C890FB}"/>
              </a:ext>
            </a:extLst>
          </p:cNvPr>
          <p:cNvCxnSpPr>
            <a:stCxn id="235" idx="4"/>
          </p:cNvCxnSpPr>
          <p:nvPr/>
        </p:nvCxnSpPr>
        <p:spPr>
          <a:xfrm rot="5400000">
            <a:off x="3502869" y="1566875"/>
            <a:ext cx="302100" cy="312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4" name="Google Shape;244;p19">
            <a:extLst>
              <a:ext uri="{FF2B5EF4-FFF2-40B4-BE49-F238E27FC236}">
                <a16:creationId xmlns:a16="http://schemas.microsoft.com/office/drawing/2014/main" id="{DAFCB5CC-C8C6-7947-934D-C762EAF71D71}"/>
              </a:ext>
            </a:extLst>
          </p:cNvPr>
          <p:cNvCxnSpPr>
            <a:stCxn id="228" idx="4"/>
          </p:cNvCxnSpPr>
          <p:nvPr/>
        </p:nvCxnSpPr>
        <p:spPr>
          <a:xfrm rot="5400000">
            <a:off x="3835844" y="1376825"/>
            <a:ext cx="316800" cy="1188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5" name="Google Shape;245;p19">
            <a:extLst>
              <a:ext uri="{FF2B5EF4-FFF2-40B4-BE49-F238E27FC236}">
                <a16:creationId xmlns:a16="http://schemas.microsoft.com/office/drawing/2014/main" id="{2CCCCECB-CEDC-3790-2972-B4EDEFF36F12}"/>
              </a:ext>
            </a:extLst>
          </p:cNvPr>
          <p:cNvCxnSpPr>
            <a:stCxn id="234" idx="4"/>
          </p:cNvCxnSpPr>
          <p:nvPr/>
        </p:nvCxnSpPr>
        <p:spPr>
          <a:xfrm rot="-5400000" flipH="1">
            <a:off x="4142911" y="2289625"/>
            <a:ext cx="261600" cy="909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6" name="Google Shape;246;p19">
            <a:extLst>
              <a:ext uri="{FF2B5EF4-FFF2-40B4-BE49-F238E27FC236}">
                <a16:creationId xmlns:a16="http://schemas.microsoft.com/office/drawing/2014/main" id="{CFCC7873-A9FE-2875-8F89-D3B931D72191}"/>
              </a:ext>
            </a:extLst>
          </p:cNvPr>
          <p:cNvCxnSpPr>
            <a:stCxn id="229" idx="4"/>
          </p:cNvCxnSpPr>
          <p:nvPr/>
        </p:nvCxnSpPr>
        <p:spPr>
          <a:xfrm rot="-5400000" flipH="1">
            <a:off x="3787544" y="2068000"/>
            <a:ext cx="232200" cy="72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7" name="Google Shape;247;p19">
            <a:extLst>
              <a:ext uri="{FF2B5EF4-FFF2-40B4-BE49-F238E27FC236}">
                <a16:creationId xmlns:a16="http://schemas.microsoft.com/office/drawing/2014/main" id="{9D9577B0-158E-B70D-C87F-CE4A93D24ED0}"/>
              </a:ext>
            </a:extLst>
          </p:cNvPr>
          <p:cNvCxnSpPr>
            <a:stCxn id="233" idx="4"/>
          </p:cNvCxnSpPr>
          <p:nvPr/>
        </p:nvCxnSpPr>
        <p:spPr>
          <a:xfrm rot="5400000">
            <a:off x="4467323" y="1852925"/>
            <a:ext cx="228300" cy="189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8" name="Google Shape;248;p19">
            <a:extLst>
              <a:ext uri="{FF2B5EF4-FFF2-40B4-BE49-F238E27FC236}">
                <a16:creationId xmlns:a16="http://schemas.microsoft.com/office/drawing/2014/main" id="{9FBFD0F0-3366-5673-57C0-CEE1B855BDC2}"/>
              </a:ext>
            </a:extLst>
          </p:cNvPr>
          <p:cNvCxnSpPr>
            <a:stCxn id="232" idx="4"/>
          </p:cNvCxnSpPr>
          <p:nvPr/>
        </p:nvCxnSpPr>
        <p:spPr>
          <a:xfrm rot="5400000">
            <a:off x="4567073" y="2611823"/>
            <a:ext cx="237000" cy="35700"/>
          </a:xfrm>
          <a:prstGeom prst="curvedConnector3">
            <a:avLst>
              <a:gd name="adj1" fmla="val 50000"/>
            </a:avLst>
          </a:prstGeom>
          <a:noFill/>
          <a:ln w="9525" cap="flat" cmpd="sng">
            <a:solidFill>
              <a:srgbClr val="595959"/>
            </a:solidFill>
            <a:prstDash val="solid"/>
            <a:round/>
            <a:headEnd type="none" w="med" len="med"/>
            <a:tailEnd type="stealth" w="med" len="med"/>
          </a:ln>
        </p:spPr>
      </p:cxnSp>
      <p:sp>
        <p:nvSpPr>
          <p:cNvPr id="2" name="TextBox 1">
            <a:extLst>
              <a:ext uri="{FF2B5EF4-FFF2-40B4-BE49-F238E27FC236}">
                <a16:creationId xmlns:a16="http://schemas.microsoft.com/office/drawing/2014/main" id="{4E2C9B41-1976-58E9-0638-059C7FF1355A}"/>
              </a:ext>
            </a:extLst>
          </p:cNvPr>
          <p:cNvSpPr txBox="1"/>
          <p:nvPr/>
        </p:nvSpPr>
        <p:spPr>
          <a:xfrm>
            <a:off x="2653982" y="3004880"/>
            <a:ext cx="652743" cy="307777"/>
          </a:xfrm>
          <a:prstGeom prst="rect">
            <a:avLst/>
          </a:prstGeom>
          <a:noFill/>
        </p:spPr>
        <p:txBody>
          <a:bodyPr wrap="none" rtlCol="0">
            <a:spAutoFit/>
          </a:bodyPr>
          <a:lstStyle/>
          <a:p>
            <a:r>
              <a:rPr lang="en-US" dirty="0"/>
              <a:t>Agent</a:t>
            </a:r>
          </a:p>
        </p:txBody>
      </p:sp>
      <p:sp>
        <p:nvSpPr>
          <p:cNvPr id="3" name="TextBox 2">
            <a:extLst>
              <a:ext uri="{FF2B5EF4-FFF2-40B4-BE49-F238E27FC236}">
                <a16:creationId xmlns:a16="http://schemas.microsoft.com/office/drawing/2014/main" id="{37C116FF-C00C-B05B-860C-7011513FC2C6}"/>
              </a:ext>
            </a:extLst>
          </p:cNvPr>
          <p:cNvSpPr txBox="1"/>
          <p:nvPr/>
        </p:nvSpPr>
        <p:spPr>
          <a:xfrm>
            <a:off x="4641764" y="890455"/>
            <a:ext cx="562975" cy="307777"/>
          </a:xfrm>
          <a:prstGeom prst="rect">
            <a:avLst/>
          </a:prstGeom>
          <a:noFill/>
        </p:spPr>
        <p:txBody>
          <a:bodyPr wrap="none" rtlCol="0">
            <a:spAutoFit/>
          </a:bodyPr>
          <a:lstStyle/>
          <a:p>
            <a:r>
              <a:rPr lang="en-US" dirty="0"/>
              <a:t>Goal</a:t>
            </a:r>
          </a:p>
        </p:txBody>
      </p:sp>
    </p:spTree>
    <p:extLst>
      <p:ext uri="{BB962C8B-B14F-4D97-AF65-F5344CB8AC3E}">
        <p14:creationId xmlns:p14="http://schemas.microsoft.com/office/powerpoint/2010/main" val="98441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rgbClr val="5B0F00"/>
                </a:solidFill>
                <a:latin typeface="Century Gothic"/>
                <a:ea typeface="Century Gothic"/>
                <a:cs typeface="Century Gothic"/>
                <a:sym typeface="Century Gothic"/>
              </a:rPr>
              <a:t>Problem Overview</a:t>
            </a:r>
            <a:endParaRPr b="1">
              <a:solidFill>
                <a:srgbClr val="5B0F00"/>
              </a:solidFill>
              <a:latin typeface="Century Gothic"/>
              <a:ea typeface="Century Gothic"/>
              <a:cs typeface="Century Gothic"/>
              <a:sym typeface="Century Gothic"/>
            </a:endParaRPr>
          </a:p>
        </p:txBody>
      </p:sp>
      <p:sp>
        <p:nvSpPr>
          <p:cNvPr id="77" name="Google Shape;7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4</a:t>
            </a:fld>
            <a:endParaRPr>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p:nvPr/>
        </p:nvSpPr>
        <p:spPr>
          <a:xfrm>
            <a:off x="5224675" y="488675"/>
            <a:ext cx="3171600" cy="4439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p17"/>
          <p:cNvSpPr/>
          <p:nvPr/>
        </p:nvSpPr>
        <p:spPr>
          <a:xfrm>
            <a:off x="5865425" y="2092575"/>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p:nvPr/>
        </p:nvSpPr>
        <p:spPr>
          <a:xfrm>
            <a:off x="6263775" y="1568500"/>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a:off x="6149875" y="2217825"/>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a:off x="7094550" y="1568500"/>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a:off x="6940950" y="2246175"/>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6519175" y="2571750"/>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6672775" y="3016025"/>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a:off x="7892025" y="2862425"/>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p:nvPr/>
        </p:nvSpPr>
        <p:spPr>
          <a:xfrm>
            <a:off x="7801125" y="2092575"/>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7172363" y="2494950"/>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6710425" y="1722100"/>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6710425" y="4051350"/>
            <a:ext cx="153600" cy="153600"/>
          </a:xfrm>
          <a:prstGeom prst="ellipse">
            <a:avLst/>
          </a:prstGeom>
          <a:solidFill>
            <a:srgbClr val="EEFF4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6617796" y="728875"/>
            <a:ext cx="153600" cy="153600"/>
          </a:xfrm>
          <a:prstGeom prst="triangle">
            <a:avLst>
              <a:gd name="adj" fmla="val 50000"/>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7"/>
          <p:cNvSpPr txBox="1"/>
          <p:nvPr/>
        </p:nvSpPr>
        <p:spPr>
          <a:xfrm>
            <a:off x="352175" y="620925"/>
            <a:ext cx="4219800" cy="4142700"/>
          </a:xfrm>
          <a:prstGeom prst="rect">
            <a:avLst/>
          </a:prstGeom>
          <a:noFill/>
          <a:ln>
            <a:noFill/>
          </a:ln>
        </p:spPr>
        <p:txBody>
          <a:bodyPr spcFirstLastPara="1" wrap="square" lIns="91425" tIns="91425" rIns="91425" bIns="91425" anchor="t" anchorCtr="0">
            <a:noAutofit/>
          </a:bodyPr>
          <a:lstStyle/>
          <a:p>
            <a:pPr marL="457200" marR="0" lvl="0" indent="-315277" algn="l" rtl="0">
              <a:lnSpc>
                <a:spcPct val="140000"/>
              </a:lnSpc>
              <a:spcBef>
                <a:spcPts val="0"/>
              </a:spcBef>
              <a:spcAft>
                <a:spcPts val="0"/>
              </a:spcAft>
              <a:buClr>
                <a:schemeClr val="dk1"/>
              </a:buClr>
              <a:buSzPts val="1365"/>
              <a:buFont typeface="Century Gothic"/>
              <a:buChar char="●"/>
            </a:pPr>
            <a:r>
              <a:rPr lang="en" sz="1365">
                <a:solidFill>
                  <a:schemeClr val="dk1"/>
                </a:solidFill>
                <a:latin typeface="Century Gothic"/>
                <a:ea typeface="Century Gothic"/>
                <a:cs typeface="Century Gothic"/>
                <a:sym typeface="Century Gothic"/>
              </a:rPr>
              <a:t>We want to focus on robot crowd navigation</a:t>
            </a:r>
            <a:endParaRPr sz="1365">
              <a:solidFill>
                <a:schemeClr val="dk1"/>
              </a:solidFill>
              <a:latin typeface="Century Gothic"/>
              <a:ea typeface="Century Gothic"/>
              <a:cs typeface="Century Gothic"/>
              <a:sym typeface="Century Gothic"/>
            </a:endParaRPr>
          </a:p>
          <a:p>
            <a:pPr marL="457200" marR="0" lvl="0" indent="-315277" algn="l" rtl="0">
              <a:lnSpc>
                <a:spcPct val="140000"/>
              </a:lnSpc>
              <a:spcBef>
                <a:spcPts val="0"/>
              </a:spcBef>
              <a:spcAft>
                <a:spcPts val="0"/>
              </a:spcAft>
              <a:buClr>
                <a:schemeClr val="dk1"/>
              </a:buClr>
              <a:buSzPts val="1365"/>
              <a:buFont typeface="Century Gothic"/>
              <a:buChar char="●"/>
            </a:pPr>
            <a:r>
              <a:rPr lang="en" sz="1365">
                <a:solidFill>
                  <a:schemeClr val="dk1"/>
                </a:solidFill>
                <a:latin typeface="Century Gothic"/>
                <a:ea typeface="Century Gothic"/>
                <a:cs typeface="Century Gothic"/>
                <a:sym typeface="Century Gothic"/>
              </a:rPr>
              <a:t>Consider the example on the right.</a:t>
            </a:r>
            <a:endParaRPr sz="1365">
              <a:solidFill>
                <a:schemeClr val="dk1"/>
              </a:solidFill>
              <a:latin typeface="Century Gothic"/>
              <a:ea typeface="Century Gothic"/>
              <a:cs typeface="Century Gothic"/>
              <a:sym typeface="Century Gothic"/>
            </a:endParaRPr>
          </a:p>
          <a:p>
            <a:pPr marL="914400" marR="0" lvl="1" indent="-315277" algn="l" rtl="0">
              <a:lnSpc>
                <a:spcPct val="140000"/>
              </a:lnSpc>
              <a:spcBef>
                <a:spcPts val="0"/>
              </a:spcBef>
              <a:spcAft>
                <a:spcPts val="0"/>
              </a:spcAft>
              <a:buClr>
                <a:schemeClr val="dk1"/>
              </a:buClr>
              <a:buSzPts val="1365"/>
              <a:buFont typeface="Century Gothic"/>
              <a:buChar char="○"/>
            </a:pPr>
            <a:r>
              <a:rPr lang="en" sz="1365">
                <a:solidFill>
                  <a:schemeClr val="dk1"/>
                </a:solidFill>
                <a:latin typeface="Century Gothic"/>
                <a:ea typeface="Century Gothic"/>
                <a:cs typeface="Century Gothic"/>
                <a:sym typeface="Century Gothic"/>
              </a:rPr>
              <a:t>Robot highlighted in yellow circle</a:t>
            </a:r>
            <a:endParaRPr sz="1365">
              <a:solidFill>
                <a:schemeClr val="dk1"/>
              </a:solidFill>
              <a:latin typeface="Century Gothic"/>
              <a:ea typeface="Century Gothic"/>
              <a:cs typeface="Century Gothic"/>
              <a:sym typeface="Century Gothic"/>
            </a:endParaRPr>
          </a:p>
          <a:p>
            <a:pPr marL="914400" marR="0" lvl="1" indent="-315277" algn="l" rtl="0">
              <a:lnSpc>
                <a:spcPct val="140000"/>
              </a:lnSpc>
              <a:spcBef>
                <a:spcPts val="0"/>
              </a:spcBef>
              <a:spcAft>
                <a:spcPts val="0"/>
              </a:spcAft>
              <a:buClr>
                <a:schemeClr val="dk1"/>
              </a:buClr>
              <a:buSzPts val="1365"/>
              <a:buFont typeface="Century Gothic"/>
              <a:buChar char="○"/>
            </a:pPr>
            <a:r>
              <a:rPr lang="en" sz="1365">
                <a:solidFill>
                  <a:schemeClr val="dk1"/>
                </a:solidFill>
                <a:latin typeface="Century Gothic"/>
                <a:ea typeface="Century Gothic"/>
                <a:cs typeface="Century Gothic"/>
                <a:sym typeface="Century Gothic"/>
              </a:rPr>
              <a:t>The goal is reach the yellow triangle</a:t>
            </a:r>
            <a:endParaRPr sz="1365">
              <a:solidFill>
                <a:schemeClr val="dk1"/>
              </a:solidFill>
              <a:latin typeface="Century Gothic"/>
              <a:ea typeface="Century Gothic"/>
              <a:cs typeface="Century Gothic"/>
              <a:sym typeface="Century Gothic"/>
            </a:endParaRPr>
          </a:p>
          <a:p>
            <a:pPr marL="914400" marR="0" lvl="1" indent="-315277" algn="l" rtl="0">
              <a:lnSpc>
                <a:spcPct val="140000"/>
              </a:lnSpc>
              <a:spcBef>
                <a:spcPts val="0"/>
              </a:spcBef>
              <a:spcAft>
                <a:spcPts val="0"/>
              </a:spcAft>
              <a:buClr>
                <a:schemeClr val="dk1"/>
              </a:buClr>
              <a:buSzPts val="1365"/>
              <a:buFont typeface="Century Gothic"/>
              <a:buChar char="○"/>
            </a:pPr>
            <a:r>
              <a:rPr lang="en" sz="1365">
                <a:solidFill>
                  <a:schemeClr val="dk1"/>
                </a:solidFill>
                <a:latin typeface="Century Gothic"/>
                <a:ea typeface="Century Gothic"/>
                <a:cs typeface="Century Gothic"/>
                <a:sym typeface="Century Gothic"/>
              </a:rPr>
              <a:t>Ideally, we want the robot not to collide with the pedestrian</a:t>
            </a:r>
            <a:endParaRPr sz="1365">
              <a:solidFill>
                <a:schemeClr val="dk1"/>
              </a:solidFill>
              <a:latin typeface="Century Gothic"/>
              <a:ea typeface="Century Gothic"/>
              <a:cs typeface="Century Gothic"/>
              <a:sym typeface="Century Gothic"/>
            </a:endParaRPr>
          </a:p>
          <a:p>
            <a:pPr marL="457200" marR="0" lvl="0" indent="-315277" algn="l" rtl="0">
              <a:lnSpc>
                <a:spcPct val="140000"/>
              </a:lnSpc>
              <a:spcBef>
                <a:spcPts val="0"/>
              </a:spcBef>
              <a:spcAft>
                <a:spcPts val="0"/>
              </a:spcAft>
              <a:buClr>
                <a:schemeClr val="dk1"/>
              </a:buClr>
              <a:buSzPts val="1365"/>
              <a:buFont typeface="Century Gothic"/>
              <a:buChar char="●"/>
            </a:pPr>
            <a:r>
              <a:rPr lang="en" sz="1365">
                <a:solidFill>
                  <a:schemeClr val="dk1"/>
                </a:solidFill>
                <a:latin typeface="Century Gothic"/>
                <a:ea typeface="Century Gothic"/>
                <a:cs typeface="Century Gothic"/>
                <a:sym typeface="Century Gothic"/>
              </a:rPr>
              <a:t>We can not treat the agents’ motion as independent since our actions influence other agents’ trajectories.</a:t>
            </a:r>
            <a:endParaRPr sz="1365">
              <a:solidFill>
                <a:schemeClr val="dk1"/>
              </a:solidFill>
              <a:latin typeface="Century Gothic"/>
              <a:ea typeface="Century Gothic"/>
              <a:cs typeface="Century Gothic"/>
              <a:sym typeface="Century Gothic"/>
            </a:endParaRPr>
          </a:p>
          <a:p>
            <a:pPr marL="457200" marR="0" lvl="0" indent="-315277" algn="l" rtl="0">
              <a:lnSpc>
                <a:spcPct val="140000"/>
              </a:lnSpc>
              <a:spcBef>
                <a:spcPts val="0"/>
              </a:spcBef>
              <a:spcAft>
                <a:spcPts val="0"/>
              </a:spcAft>
              <a:buClr>
                <a:schemeClr val="dk1"/>
              </a:buClr>
              <a:buSzPts val="1365"/>
              <a:buFont typeface="Century Gothic"/>
              <a:buChar char="●"/>
            </a:pPr>
            <a:r>
              <a:rPr lang="en" sz="1365">
                <a:solidFill>
                  <a:schemeClr val="dk1"/>
                </a:solidFill>
                <a:latin typeface="Century Gothic"/>
                <a:ea typeface="Century Gothic"/>
                <a:cs typeface="Century Gothic"/>
                <a:sym typeface="Century Gothic"/>
              </a:rPr>
              <a:t>Assumption: other agents are collaborative, or at least not adversarial</a:t>
            </a:r>
            <a:endParaRPr sz="1365">
              <a:solidFill>
                <a:schemeClr val="dk1"/>
              </a:solidFill>
              <a:latin typeface="Century Gothic"/>
              <a:ea typeface="Century Gothic"/>
              <a:cs typeface="Century Gothic"/>
              <a:sym typeface="Century Gothic"/>
            </a:endParaRPr>
          </a:p>
        </p:txBody>
      </p:sp>
      <p:cxnSp>
        <p:nvCxnSpPr>
          <p:cNvPr id="97" name="Google Shape;97;p17"/>
          <p:cNvCxnSpPr>
            <a:stCxn id="83" idx="4"/>
          </p:cNvCxnSpPr>
          <p:nvPr/>
        </p:nvCxnSpPr>
        <p:spPr>
          <a:xfrm rot="-5400000" flipH="1">
            <a:off x="5845775" y="2342625"/>
            <a:ext cx="219000" cy="261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98" name="Google Shape;98;p17"/>
          <p:cNvCxnSpPr>
            <a:stCxn id="85" idx="4"/>
          </p:cNvCxnSpPr>
          <p:nvPr/>
        </p:nvCxnSpPr>
        <p:spPr>
          <a:xfrm rot="5400000">
            <a:off x="6064375" y="2469825"/>
            <a:ext cx="260700" cy="639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99" name="Google Shape;99;p17"/>
          <p:cNvCxnSpPr>
            <a:stCxn id="89" idx="4"/>
          </p:cNvCxnSpPr>
          <p:nvPr/>
        </p:nvCxnSpPr>
        <p:spPr>
          <a:xfrm rot="-5400000" flipH="1">
            <a:off x="6650875" y="3268325"/>
            <a:ext cx="342900" cy="1455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100" name="Google Shape;100;p17"/>
          <p:cNvCxnSpPr>
            <a:stCxn id="88" idx="3"/>
          </p:cNvCxnSpPr>
          <p:nvPr/>
        </p:nvCxnSpPr>
        <p:spPr>
          <a:xfrm rot="5400000">
            <a:off x="6230119" y="2830206"/>
            <a:ext cx="438900" cy="184200"/>
          </a:xfrm>
          <a:prstGeom prst="curvedConnector3">
            <a:avLst>
              <a:gd name="adj1" fmla="val 52563"/>
            </a:avLst>
          </a:prstGeom>
          <a:noFill/>
          <a:ln w="9525" cap="flat" cmpd="sng">
            <a:solidFill>
              <a:srgbClr val="595959"/>
            </a:solidFill>
            <a:prstDash val="solid"/>
            <a:round/>
            <a:headEnd type="none" w="med" len="med"/>
            <a:tailEnd type="stealth" w="med" len="med"/>
          </a:ln>
        </p:spPr>
      </p:cxnSp>
      <p:cxnSp>
        <p:nvCxnSpPr>
          <p:cNvPr id="101" name="Google Shape;101;p17"/>
          <p:cNvCxnSpPr>
            <a:stCxn id="84" idx="4"/>
          </p:cNvCxnSpPr>
          <p:nvPr/>
        </p:nvCxnSpPr>
        <p:spPr>
          <a:xfrm rot="-5400000" flipH="1">
            <a:off x="6223125" y="1839550"/>
            <a:ext cx="372300" cy="1374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102" name="Google Shape;102;p17"/>
          <p:cNvCxnSpPr>
            <a:stCxn id="93" idx="4"/>
          </p:cNvCxnSpPr>
          <p:nvPr/>
        </p:nvCxnSpPr>
        <p:spPr>
          <a:xfrm rot="5400000">
            <a:off x="6620575" y="2011150"/>
            <a:ext cx="302100" cy="312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103" name="Google Shape;103;p17"/>
          <p:cNvCxnSpPr>
            <a:stCxn id="86" idx="4"/>
          </p:cNvCxnSpPr>
          <p:nvPr/>
        </p:nvCxnSpPr>
        <p:spPr>
          <a:xfrm rot="5400000">
            <a:off x="6953550" y="1821100"/>
            <a:ext cx="316800" cy="1188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104" name="Google Shape;104;p17"/>
          <p:cNvCxnSpPr>
            <a:stCxn id="92" idx="4"/>
          </p:cNvCxnSpPr>
          <p:nvPr/>
        </p:nvCxnSpPr>
        <p:spPr>
          <a:xfrm rot="-5400000" flipH="1">
            <a:off x="7163813" y="2733900"/>
            <a:ext cx="261600" cy="909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105" name="Google Shape;105;p17"/>
          <p:cNvCxnSpPr>
            <a:stCxn id="87" idx="4"/>
          </p:cNvCxnSpPr>
          <p:nvPr/>
        </p:nvCxnSpPr>
        <p:spPr>
          <a:xfrm rot="-5400000" flipH="1">
            <a:off x="6905250" y="2512275"/>
            <a:ext cx="232200" cy="72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106" name="Google Shape;106;p17"/>
          <p:cNvCxnSpPr>
            <a:stCxn id="91" idx="4"/>
          </p:cNvCxnSpPr>
          <p:nvPr/>
        </p:nvCxnSpPr>
        <p:spPr>
          <a:xfrm rot="5400000">
            <a:off x="7754325" y="2350875"/>
            <a:ext cx="228300" cy="189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107" name="Google Shape;107;p17"/>
          <p:cNvCxnSpPr>
            <a:stCxn id="90" idx="4"/>
          </p:cNvCxnSpPr>
          <p:nvPr/>
        </p:nvCxnSpPr>
        <p:spPr>
          <a:xfrm rot="5400000">
            <a:off x="7832475" y="3116675"/>
            <a:ext cx="237000" cy="35700"/>
          </a:xfrm>
          <a:prstGeom prst="curvedConnector3">
            <a:avLst>
              <a:gd name="adj1" fmla="val 50000"/>
            </a:avLst>
          </a:prstGeom>
          <a:noFill/>
          <a:ln w="9525" cap="flat" cmpd="sng">
            <a:solidFill>
              <a:srgbClr val="595959"/>
            </a:solidFill>
            <a:prstDash val="solid"/>
            <a:round/>
            <a:headEnd type="none" w="med" len="med"/>
            <a:tailEnd type="stealth" w="med" len="med"/>
          </a:ln>
        </p:spPr>
      </p:cxnSp>
      <p:sp>
        <p:nvSpPr>
          <p:cNvPr id="108" name="Google Shape;10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5</a:t>
            </a:fld>
            <a:endParaRPr>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13" name="Google Shape;113;p18"/>
          <p:cNvCxnSpPr>
            <a:stCxn id="114" idx="6"/>
            <a:endCxn id="115" idx="2"/>
          </p:cNvCxnSpPr>
          <p:nvPr/>
        </p:nvCxnSpPr>
        <p:spPr>
          <a:xfrm>
            <a:off x="6173950" y="2193250"/>
            <a:ext cx="2246400" cy="355200"/>
          </a:xfrm>
          <a:prstGeom prst="straightConnector1">
            <a:avLst/>
          </a:prstGeom>
          <a:noFill/>
          <a:ln w="9525" cap="flat" cmpd="sng">
            <a:solidFill>
              <a:srgbClr val="595959"/>
            </a:solidFill>
            <a:prstDash val="solid"/>
            <a:round/>
            <a:headEnd type="none" w="med" len="med"/>
            <a:tailEnd type="none" w="med" len="med"/>
          </a:ln>
        </p:spPr>
      </p:cxnSp>
      <p:cxnSp>
        <p:nvCxnSpPr>
          <p:cNvPr id="116" name="Google Shape;116;p18"/>
          <p:cNvCxnSpPr>
            <a:endCxn id="115" idx="2"/>
          </p:cNvCxnSpPr>
          <p:nvPr/>
        </p:nvCxnSpPr>
        <p:spPr>
          <a:xfrm>
            <a:off x="6559200" y="1511900"/>
            <a:ext cx="1861200" cy="1036500"/>
          </a:xfrm>
          <a:prstGeom prst="straightConnector1">
            <a:avLst/>
          </a:prstGeom>
          <a:noFill/>
          <a:ln w="9525" cap="flat" cmpd="sng">
            <a:solidFill>
              <a:srgbClr val="595959"/>
            </a:solidFill>
            <a:prstDash val="solid"/>
            <a:round/>
            <a:headEnd type="none" w="med" len="med"/>
            <a:tailEnd type="none" w="med" len="med"/>
          </a:ln>
        </p:spPr>
      </p:cxnSp>
      <p:cxnSp>
        <p:nvCxnSpPr>
          <p:cNvPr id="117" name="Google Shape;117;p18"/>
          <p:cNvCxnSpPr>
            <a:endCxn id="115" idx="2"/>
          </p:cNvCxnSpPr>
          <p:nvPr/>
        </p:nvCxnSpPr>
        <p:spPr>
          <a:xfrm>
            <a:off x="7539000" y="2410700"/>
            <a:ext cx="881400" cy="137700"/>
          </a:xfrm>
          <a:prstGeom prst="straightConnector1">
            <a:avLst/>
          </a:prstGeom>
          <a:noFill/>
          <a:ln w="9525" cap="flat" cmpd="sng">
            <a:solidFill>
              <a:srgbClr val="595959"/>
            </a:solidFill>
            <a:prstDash val="solid"/>
            <a:round/>
            <a:headEnd type="none" w="med" len="med"/>
            <a:tailEnd type="none" w="med" len="med"/>
          </a:ln>
        </p:spPr>
      </p:cxnSp>
      <p:sp>
        <p:nvSpPr>
          <p:cNvPr id="118" name="Google Shape;118;p18"/>
          <p:cNvSpPr/>
          <p:nvPr/>
        </p:nvSpPr>
        <p:spPr>
          <a:xfrm rot="-842">
            <a:off x="7275550" y="1046554"/>
            <a:ext cx="1225200" cy="835200"/>
          </a:xfrm>
          <a:prstGeom prst="trapezoid">
            <a:avLst>
              <a:gd name="adj" fmla="val 11870"/>
            </a:avLst>
          </a:prstGeom>
          <a:noFill/>
          <a:ln w="9525" cap="flat" cmpd="sng">
            <a:solidFill>
              <a:srgbClr val="FFAB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 name="Google Shape;119;p18"/>
          <p:cNvCxnSpPr>
            <a:stCxn id="120" idx="5"/>
            <a:endCxn id="121" idx="1"/>
          </p:cNvCxnSpPr>
          <p:nvPr/>
        </p:nvCxnSpPr>
        <p:spPr>
          <a:xfrm>
            <a:off x="1890406" y="1678643"/>
            <a:ext cx="1643700" cy="794100"/>
          </a:xfrm>
          <a:prstGeom prst="straightConnector1">
            <a:avLst/>
          </a:prstGeom>
          <a:noFill/>
          <a:ln w="9525" cap="flat" cmpd="sng">
            <a:solidFill>
              <a:srgbClr val="595959"/>
            </a:solidFill>
            <a:prstDash val="solid"/>
            <a:round/>
            <a:headEnd type="none" w="med" len="med"/>
            <a:tailEnd type="none" w="med" len="med"/>
          </a:ln>
        </p:spPr>
      </p:cxnSp>
      <p:cxnSp>
        <p:nvCxnSpPr>
          <p:cNvPr id="122" name="Google Shape;122;p18"/>
          <p:cNvCxnSpPr>
            <a:stCxn id="120" idx="6"/>
            <a:endCxn id="123" idx="2"/>
          </p:cNvCxnSpPr>
          <p:nvPr/>
        </p:nvCxnSpPr>
        <p:spPr>
          <a:xfrm>
            <a:off x="1912900" y="1624338"/>
            <a:ext cx="2128200" cy="233100"/>
          </a:xfrm>
          <a:prstGeom prst="straightConnector1">
            <a:avLst/>
          </a:prstGeom>
          <a:noFill/>
          <a:ln w="9525" cap="flat" cmpd="sng">
            <a:solidFill>
              <a:srgbClr val="595959"/>
            </a:solidFill>
            <a:prstDash val="solid"/>
            <a:round/>
            <a:headEnd type="none" w="med" len="med"/>
            <a:tailEnd type="none" w="med" len="med"/>
          </a:ln>
        </p:spPr>
      </p:cxnSp>
      <p:cxnSp>
        <p:nvCxnSpPr>
          <p:cNvPr id="124" name="Google Shape;124;p18"/>
          <p:cNvCxnSpPr>
            <a:stCxn id="125" idx="4"/>
            <a:endCxn id="126" idx="7"/>
          </p:cNvCxnSpPr>
          <p:nvPr/>
        </p:nvCxnSpPr>
        <p:spPr>
          <a:xfrm flipH="1">
            <a:off x="2324575" y="1348488"/>
            <a:ext cx="1436700" cy="1378200"/>
          </a:xfrm>
          <a:prstGeom prst="straightConnector1">
            <a:avLst/>
          </a:prstGeom>
          <a:noFill/>
          <a:ln w="9525" cap="flat" cmpd="sng">
            <a:solidFill>
              <a:srgbClr val="595959"/>
            </a:solidFill>
            <a:prstDash val="solid"/>
            <a:round/>
            <a:headEnd type="none" w="med" len="med"/>
            <a:tailEnd type="none" w="med" len="med"/>
          </a:ln>
        </p:spPr>
      </p:cxnSp>
      <p:cxnSp>
        <p:nvCxnSpPr>
          <p:cNvPr id="127" name="Google Shape;127;p18"/>
          <p:cNvCxnSpPr>
            <a:stCxn id="126" idx="6"/>
            <a:endCxn id="123" idx="3"/>
          </p:cNvCxnSpPr>
          <p:nvPr/>
        </p:nvCxnSpPr>
        <p:spPr>
          <a:xfrm rot="10800000" flipH="1">
            <a:off x="2346975" y="1911863"/>
            <a:ext cx="1716600" cy="869100"/>
          </a:xfrm>
          <a:prstGeom prst="straightConnector1">
            <a:avLst/>
          </a:prstGeom>
          <a:noFill/>
          <a:ln w="9525" cap="flat" cmpd="sng">
            <a:solidFill>
              <a:srgbClr val="595959"/>
            </a:solidFill>
            <a:prstDash val="solid"/>
            <a:round/>
            <a:headEnd type="none" w="med" len="med"/>
            <a:tailEnd type="none" w="med" len="med"/>
          </a:ln>
        </p:spPr>
      </p:cxnSp>
      <p:cxnSp>
        <p:nvCxnSpPr>
          <p:cNvPr id="128" name="Google Shape;128;p18"/>
          <p:cNvCxnSpPr>
            <a:stCxn id="129" idx="4"/>
            <a:endCxn id="126" idx="0"/>
          </p:cNvCxnSpPr>
          <p:nvPr/>
        </p:nvCxnSpPr>
        <p:spPr>
          <a:xfrm flipH="1">
            <a:off x="2270125" y="1348488"/>
            <a:ext cx="252300" cy="1355700"/>
          </a:xfrm>
          <a:prstGeom prst="straightConnector1">
            <a:avLst/>
          </a:prstGeom>
          <a:noFill/>
          <a:ln w="9525" cap="flat" cmpd="sng">
            <a:solidFill>
              <a:srgbClr val="595959"/>
            </a:solidFill>
            <a:prstDash val="solid"/>
            <a:round/>
            <a:headEnd type="none" w="med" len="med"/>
            <a:tailEnd type="none" w="med" len="med"/>
          </a:ln>
        </p:spPr>
      </p:cxnSp>
      <p:cxnSp>
        <p:nvCxnSpPr>
          <p:cNvPr id="130" name="Google Shape;130;p18"/>
          <p:cNvCxnSpPr>
            <a:stCxn id="131" idx="6"/>
            <a:endCxn id="132" idx="2"/>
          </p:cNvCxnSpPr>
          <p:nvPr/>
        </p:nvCxnSpPr>
        <p:spPr>
          <a:xfrm>
            <a:off x="1885400" y="2272213"/>
            <a:ext cx="2246400" cy="355200"/>
          </a:xfrm>
          <a:prstGeom prst="straightConnector1">
            <a:avLst/>
          </a:prstGeom>
          <a:noFill/>
          <a:ln w="9525" cap="flat" cmpd="sng">
            <a:solidFill>
              <a:srgbClr val="595959"/>
            </a:solidFill>
            <a:prstDash val="solid"/>
            <a:round/>
            <a:headEnd type="none" w="med" len="med"/>
            <a:tailEnd type="none" w="med" len="med"/>
          </a:ln>
        </p:spPr>
      </p:cxnSp>
      <p:sp>
        <p:nvSpPr>
          <p:cNvPr id="120" name="Google Shape;120;p18"/>
          <p:cNvSpPr/>
          <p:nvPr/>
        </p:nvSpPr>
        <p:spPr>
          <a:xfrm>
            <a:off x="1759300" y="1547538"/>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2445625" y="1194888"/>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p:nvPr/>
        </p:nvSpPr>
        <p:spPr>
          <a:xfrm>
            <a:off x="2389700" y="1905963"/>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3684475" y="1194888"/>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3073100" y="1752363"/>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a:off x="1731800" y="2195413"/>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a:off x="2796650" y="2396963"/>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p:nvPr/>
        </p:nvSpPr>
        <p:spPr>
          <a:xfrm>
            <a:off x="4131850" y="2550563"/>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4040950" y="1780713"/>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3511563" y="2450388"/>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3115625" y="1194888"/>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a:off x="2193375" y="2704163"/>
            <a:ext cx="153600" cy="153600"/>
          </a:xfrm>
          <a:prstGeom prst="ellipse">
            <a:avLst/>
          </a:prstGeom>
          <a:solidFill>
            <a:srgbClr val="EEFF4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 name="Google Shape;137;p18"/>
          <p:cNvCxnSpPr>
            <a:stCxn id="120" idx="4"/>
            <a:endCxn id="131" idx="0"/>
          </p:cNvCxnSpPr>
          <p:nvPr/>
        </p:nvCxnSpPr>
        <p:spPr>
          <a:xfrm flipH="1">
            <a:off x="1808500" y="1701138"/>
            <a:ext cx="27600" cy="494400"/>
          </a:xfrm>
          <a:prstGeom prst="straightConnector1">
            <a:avLst/>
          </a:prstGeom>
          <a:noFill/>
          <a:ln w="9525" cap="flat" cmpd="sng">
            <a:solidFill>
              <a:srgbClr val="595959"/>
            </a:solidFill>
            <a:prstDash val="solid"/>
            <a:round/>
            <a:headEnd type="none" w="med" len="med"/>
            <a:tailEnd type="none" w="med" len="med"/>
          </a:ln>
        </p:spPr>
      </p:cxnSp>
      <p:cxnSp>
        <p:nvCxnSpPr>
          <p:cNvPr id="138" name="Google Shape;138;p18"/>
          <p:cNvCxnSpPr>
            <a:stCxn id="120" idx="5"/>
            <a:endCxn id="133" idx="1"/>
          </p:cNvCxnSpPr>
          <p:nvPr/>
        </p:nvCxnSpPr>
        <p:spPr>
          <a:xfrm>
            <a:off x="1890406" y="1678643"/>
            <a:ext cx="521700" cy="249900"/>
          </a:xfrm>
          <a:prstGeom prst="straightConnector1">
            <a:avLst/>
          </a:prstGeom>
          <a:noFill/>
          <a:ln w="9525" cap="flat" cmpd="sng">
            <a:solidFill>
              <a:srgbClr val="595959"/>
            </a:solidFill>
            <a:prstDash val="solid"/>
            <a:round/>
            <a:headEnd type="none" w="med" len="med"/>
            <a:tailEnd type="none" w="med" len="med"/>
          </a:ln>
        </p:spPr>
      </p:cxnSp>
      <p:cxnSp>
        <p:nvCxnSpPr>
          <p:cNvPr id="139" name="Google Shape;139;p18"/>
          <p:cNvCxnSpPr>
            <a:stCxn id="131" idx="5"/>
            <a:endCxn id="126" idx="1"/>
          </p:cNvCxnSpPr>
          <p:nvPr/>
        </p:nvCxnSpPr>
        <p:spPr>
          <a:xfrm>
            <a:off x="1862906" y="2326518"/>
            <a:ext cx="353100" cy="400200"/>
          </a:xfrm>
          <a:prstGeom prst="straightConnector1">
            <a:avLst/>
          </a:prstGeom>
          <a:noFill/>
          <a:ln w="9525" cap="flat" cmpd="sng">
            <a:solidFill>
              <a:srgbClr val="595959"/>
            </a:solidFill>
            <a:prstDash val="solid"/>
            <a:round/>
            <a:headEnd type="none" w="med" len="med"/>
            <a:tailEnd type="none" w="med" len="med"/>
          </a:ln>
        </p:spPr>
      </p:cxnSp>
      <p:cxnSp>
        <p:nvCxnSpPr>
          <p:cNvPr id="140" name="Google Shape;140;p18"/>
          <p:cNvCxnSpPr>
            <a:stCxn id="120" idx="7"/>
            <a:endCxn id="129" idx="3"/>
          </p:cNvCxnSpPr>
          <p:nvPr/>
        </p:nvCxnSpPr>
        <p:spPr>
          <a:xfrm rot="10800000" flipH="1">
            <a:off x="1890406" y="1326132"/>
            <a:ext cx="577800" cy="243900"/>
          </a:xfrm>
          <a:prstGeom prst="straightConnector1">
            <a:avLst/>
          </a:prstGeom>
          <a:noFill/>
          <a:ln w="9525" cap="flat" cmpd="sng">
            <a:solidFill>
              <a:srgbClr val="595959"/>
            </a:solidFill>
            <a:prstDash val="solid"/>
            <a:round/>
            <a:headEnd type="none" w="med" len="med"/>
            <a:tailEnd type="none" w="med" len="med"/>
          </a:ln>
        </p:spPr>
      </p:cxnSp>
      <p:cxnSp>
        <p:nvCxnSpPr>
          <p:cNvPr id="141" name="Google Shape;141;p18"/>
          <p:cNvCxnSpPr>
            <a:stCxn id="120" idx="6"/>
            <a:endCxn id="136" idx="3"/>
          </p:cNvCxnSpPr>
          <p:nvPr/>
        </p:nvCxnSpPr>
        <p:spPr>
          <a:xfrm rot="10800000" flipH="1">
            <a:off x="1912900" y="1326138"/>
            <a:ext cx="1225200" cy="298200"/>
          </a:xfrm>
          <a:prstGeom prst="straightConnector1">
            <a:avLst/>
          </a:prstGeom>
          <a:noFill/>
          <a:ln w="9525" cap="flat" cmpd="sng">
            <a:solidFill>
              <a:srgbClr val="595959"/>
            </a:solidFill>
            <a:prstDash val="solid"/>
            <a:round/>
            <a:headEnd type="none" w="med" len="med"/>
            <a:tailEnd type="none" w="med" len="med"/>
          </a:ln>
        </p:spPr>
      </p:cxnSp>
      <p:cxnSp>
        <p:nvCxnSpPr>
          <p:cNvPr id="142" name="Google Shape;142;p18"/>
          <p:cNvCxnSpPr>
            <a:stCxn id="129" idx="6"/>
            <a:endCxn id="136" idx="2"/>
          </p:cNvCxnSpPr>
          <p:nvPr/>
        </p:nvCxnSpPr>
        <p:spPr>
          <a:xfrm>
            <a:off x="2599225" y="1271688"/>
            <a:ext cx="516300" cy="0"/>
          </a:xfrm>
          <a:prstGeom prst="straightConnector1">
            <a:avLst/>
          </a:prstGeom>
          <a:noFill/>
          <a:ln w="9525" cap="flat" cmpd="sng">
            <a:solidFill>
              <a:srgbClr val="595959"/>
            </a:solidFill>
            <a:prstDash val="solid"/>
            <a:round/>
            <a:headEnd type="none" w="med" len="med"/>
            <a:tailEnd type="none" w="med" len="med"/>
          </a:ln>
        </p:spPr>
      </p:cxnSp>
      <p:cxnSp>
        <p:nvCxnSpPr>
          <p:cNvPr id="143" name="Google Shape;143;p18"/>
          <p:cNvCxnSpPr>
            <a:stCxn id="136" idx="6"/>
            <a:endCxn id="125" idx="2"/>
          </p:cNvCxnSpPr>
          <p:nvPr/>
        </p:nvCxnSpPr>
        <p:spPr>
          <a:xfrm>
            <a:off x="3269225" y="1271688"/>
            <a:ext cx="415200" cy="0"/>
          </a:xfrm>
          <a:prstGeom prst="straightConnector1">
            <a:avLst/>
          </a:prstGeom>
          <a:noFill/>
          <a:ln w="9525" cap="flat" cmpd="sng">
            <a:solidFill>
              <a:srgbClr val="595959"/>
            </a:solidFill>
            <a:prstDash val="solid"/>
            <a:round/>
            <a:headEnd type="none" w="med" len="med"/>
            <a:tailEnd type="none" w="med" len="med"/>
          </a:ln>
        </p:spPr>
      </p:cxnSp>
      <p:cxnSp>
        <p:nvCxnSpPr>
          <p:cNvPr id="144" name="Google Shape;144;p18"/>
          <p:cNvCxnSpPr>
            <a:stCxn id="136" idx="4"/>
            <a:endCxn id="134" idx="0"/>
          </p:cNvCxnSpPr>
          <p:nvPr/>
        </p:nvCxnSpPr>
        <p:spPr>
          <a:xfrm flipH="1">
            <a:off x="3149825" y="1348488"/>
            <a:ext cx="42600" cy="403800"/>
          </a:xfrm>
          <a:prstGeom prst="straightConnector1">
            <a:avLst/>
          </a:prstGeom>
          <a:noFill/>
          <a:ln w="9525" cap="flat" cmpd="sng">
            <a:solidFill>
              <a:srgbClr val="595959"/>
            </a:solidFill>
            <a:prstDash val="solid"/>
            <a:round/>
            <a:headEnd type="none" w="med" len="med"/>
            <a:tailEnd type="none" w="med" len="med"/>
          </a:ln>
        </p:spPr>
      </p:cxnSp>
      <p:cxnSp>
        <p:nvCxnSpPr>
          <p:cNvPr id="145" name="Google Shape;145;p18"/>
          <p:cNvCxnSpPr>
            <a:stCxn id="134" idx="7"/>
            <a:endCxn id="125" idx="3"/>
          </p:cNvCxnSpPr>
          <p:nvPr/>
        </p:nvCxnSpPr>
        <p:spPr>
          <a:xfrm rot="10800000" flipH="1">
            <a:off x="3204206" y="1326057"/>
            <a:ext cx="502800" cy="448800"/>
          </a:xfrm>
          <a:prstGeom prst="straightConnector1">
            <a:avLst/>
          </a:prstGeom>
          <a:noFill/>
          <a:ln w="9525" cap="flat" cmpd="sng">
            <a:solidFill>
              <a:srgbClr val="595959"/>
            </a:solidFill>
            <a:prstDash val="solid"/>
            <a:round/>
            <a:headEnd type="none" w="med" len="med"/>
            <a:tailEnd type="none" w="med" len="med"/>
          </a:ln>
        </p:spPr>
      </p:cxnSp>
      <p:cxnSp>
        <p:nvCxnSpPr>
          <p:cNvPr id="146" name="Google Shape;146;p18"/>
          <p:cNvCxnSpPr>
            <a:stCxn id="125" idx="5"/>
            <a:endCxn id="123" idx="0"/>
          </p:cNvCxnSpPr>
          <p:nvPr/>
        </p:nvCxnSpPr>
        <p:spPr>
          <a:xfrm>
            <a:off x="3815581" y="1325993"/>
            <a:ext cx="302100" cy="454800"/>
          </a:xfrm>
          <a:prstGeom prst="straightConnector1">
            <a:avLst/>
          </a:prstGeom>
          <a:noFill/>
          <a:ln w="9525" cap="flat" cmpd="sng">
            <a:solidFill>
              <a:srgbClr val="595959"/>
            </a:solidFill>
            <a:prstDash val="solid"/>
            <a:round/>
            <a:headEnd type="none" w="med" len="med"/>
            <a:tailEnd type="none" w="med" len="med"/>
          </a:ln>
        </p:spPr>
      </p:cxnSp>
      <p:cxnSp>
        <p:nvCxnSpPr>
          <p:cNvPr id="147" name="Google Shape;147;p18"/>
          <p:cNvCxnSpPr>
            <a:stCxn id="134" idx="6"/>
            <a:endCxn id="123" idx="2"/>
          </p:cNvCxnSpPr>
          <p:nvPr/>
        </p:nvCxnSpPr>
        <p:spPr>
          <a:xfrm>
            <a:off x="3226700" y="1829163"/>
            <a:ext cx="814200" cy="28500"/>
          </a:xfrm>
          <a:prstGeom prst="straightConnector1">
            <a:avLst/>
          </a:prstGeom>
          <a:noFill/>
          <a:ln w="9525" cap="flat" cmpd="sng">
            <a:solidFill>
              <a:srgbClr val="595959"/>
            </a:solidFill>
            <a:prstDash val="solid"/>
            <a:round/>
            <a:headEnd type="none" w="med" len="med"/>
            <a:tailEnd type="none" w="med" len="med"/>
          </a:ln>
        </p:spPr>
      </p:cxnSp>
      <p:cxnSp>
        <p:nvCxnSpPr>
          <p:cNvPr id="148" name="Google Shape;148;p18"/>
          <p:cNvCxnSpPr>
            <a:stCxn id="123" idx="4"/>
            <a:endCxn id="132" idx="0"/>
          </p:cNvCxnSpPr>
          <p:nvPr/>
        </p:nvCxnSpPr>
        <p:spPr>
          <a:xfrm>
            <a:off x="4117750" y="1934313"/>
            <a:ext cx="90900" cy="616200"/>
          </a:xfrm>
          <a:prstGeom prst="straightConnector1">
            <a:avLst/>
          </a:prstGeom>
          <a:noFill/>
          <a:ln w="9525" cap="flat" cmpd="sng">
            <a:solidFill>
              <a:srgbClr val="595959"/>
            </a:solidFill>
            <a:prstDash val="solid"/>
            <a:round/>
            <a:headEnd type="none" w="med" len="med"/>
            <a:tailEnd type="none" w="med" len="med"/>
          </a:ln>
        </p:spPr>
      </p:cxnSp>
      <p:cxnSp>
        <p:nvCxnSpPr>
          <p:cNvPr id="149" name="Google Shape;149;p18"/>
          <p:cNvCxnSpPr>
            <a:stCxn id="132" idx="2"/>
            <a:endCxn id="121" idx="6"/>
          </p:cNvCxnSpPr>
          <p:nvPr/>
        </p:nvCxnSpPr>
        <p:spPr>
          <a:xfrm rot="10800000">
            <a:off x="3665050" y="2527163"/>
            <a:ext cx="466800" cy="100200"/>
          </a:xfrm>
          <a:prstGeom prst="straightConnector1">
            <a:avLst/>
          </a:prstGeom>
          <a:noFill/>
          <a:ln w="9525" cap="flat" cmpd="sng">
            <a:solidFill>
              <a:srgbClr val="595959"/>
            </a:solidFill>
            <a:prstDash val="solid"/>
            <a:round/>
            <a:headEnd type="none" w="med" len="med"/>
            <a:tailEnd type="none" w="med" len="med"/>
          </a:ln>
        </p:spPr>
      </p:cxnSp>
      <p:cxnSp>
        <p:nvCxnSpPr>
          <p:cNvPr id="150" name="Google Shape;150;p18"/>
          <p:cNvCxnSpPr>
            <a:stCxn id="134" idx="4"/>
            <a:endCxn id="121" idx="1"/>
          </p:cNvCxnSpPr>
          <p:nvPr/>
        </p:nvCxnSpPr>
        <p:spPr>
          <a:xfrm>
            <a:off x="3149900" y="1905963"/>
            <a:ext cx="384300" cy="567000"/>
          </a:xfrm>
          <a:prstGeom prst="straightConnector1">
            <a:avLst/>
          </a:prstGeom>
          <a:noFill/>
          <a:ln w="9525" cap="flat" cmpd="sng">
            <a:solidFill>
              <a:srgbClr val="595959"/>
            </a:solidFill>
            <a:prstDash val="solid"/>
            <a:round/>
            <a:headEnd type="none" w="med" len="med"/>
            <a:tailEnd type="none" w="med" len="med"/>
          </a:ln>
        </p:spPr>
      </p:cxnSp>
      <p:cxnSp>
        <p:nvCxnSpPr>
          <p:cNvPr id="151" name="Google Shape;151;p18"/>
          <p:cNvCxnSpPr>
            <a:endCxn id="134" idx="4"/>
          </p:cNvCxnSpPr>
          <p:nvPr/>
        </p:nvCxnSpPr>
        <p:spPr>
          <a:xfrm rot="10800000" flipH="1">
            <a:off x="2873300" y="1905963"/>
            <a:ext cx="276600" cy="491100"/>
          </a:xfrm>
          <a:prstGeom prst="straightConnector1">
            <a:avLst/>
          </a:prstGeom>
          <a:noFill/>
          <a:ln w="9525" cap="flat" cmpd="sng">
            <a:solidFill>
              <a:srgbClr val="595959"/>
            </a:solidFill>
            <a:prstDash val="solid"/>
            <a:round/>
            <a:headEnd type="none" w="med" len="med"/>
            <a:tailEnd type="none" w="med" len="med"/>
          </a:ln>
        </p:spPr>
      </p:cxnSp>
      <p:cxnSp>
        <p:nvCxnSpPr>
          <p:cNvPr id="152" name="Google Shape;152;p18"/>
          <p:cNvCxnSpPr>
            <a:stCxn id="133" idx="5"/>
            <a:endCxn id="135" idx="1"/>
          </p:cNvCxnSpPr>
          <p:nvPr/>
        </p:nvCxnSpPr>
        <p:spPr>
          <a:xfrm>
            <a:off x="2520806" y="2037068"/>
            <a:ext cx="298200" cy="382500"/>
          </a:xfrm>
          <a:prstGeom prst="straightConnector1">
            <a:avLst/>
          </a:prstGeom>
          <a:noFill/>
          <a:ln w="9525" cap="flat" cmpd="sng">
            <a:solidFill>
              <a:srgbClr val="595959"/>
            </a:solidFill>
            <a:prstDash val="solid"/>
            <a:round/>
            <a:headEnd type="none" w="med" len="med"/>
            <a:tailEnd type="none" w="med" len="med"/>
          </a:ln>
        </p:spPr>
      </p:cxnSp>
      <p:cxnSp>
        <p:nvCxnSpPr>
          <p:cNvPr id="153" name="Google Shape;153;p18"/>
          <p:cNvCxnSpPr>
            <a:stCxn id="126" idx="0"/>
            <a:endCxn id="133" idx="4"/>
          </p:cNvCxnSpPr>
          <p:nvPr/>
        </p:nvCxnSpPr>
        <p:spPr>
          <a:xfrm rot="10800000" flipH="1">
            <a:off x="2270175" y="2059463"/>
            <a:ext cx="196200" cy="644700"/>
          </a:xfrm>
          <a:prstGeom prst="straightConnector1">
            <a:avLst/>
          </a:prstGeom>
          <a:noFill/>
          <a:ln w="9525" cap="flat" cmpd="sng">
            <a:solidFill>
              <a:srgbClr val="595959"/>
            </a:solidFill>
            <a:prstDash val="solid"/>
            <a:round/>
            <a:headEnd type="none" w="med" len="med"/>
            <a:tailEnd type="none" w="med" len="med"/>
          </a:ln>
        </p:spPr>
      </p:cxnSp>
      <p:cxnSp>
        <p:nvCxnSpPr>
          <p:cNvPr id="154" name="Google Shape;154;p18"/>
          <p:cNvCxnSpPr>
            <a:stCxn id="126" idx="6"/>
            <a:endCxn id="135" idx="3"/>
          </p:cNvCxnSpPr>
          <p:nvPr/>
        </p:nvCxnSpPr>
        <p:spPr>
          <a:xfrm rot="10800000" flipH="1">
            <a:off x="2346975" y="2528063"/>
            <a:ext cx="472200" cy="252900"/>
          </a:xfrm>
          <a:prstGeom prst="straightConnector1">
            <a:avLst/>
          </a:prstGeom>
          <a:noFill/>
          <a:ln w="9525" cap="flat" cmpd="sng">
            <a:solidFill>
              <a:srgbClr val="595959"/>
            </a:solidFill>
            <a:prstDash val="solid"/>
            <a:round/>
            <a:headEnd type="none" w="med" len="med"/>
            <a:tailEnd type="none" w="med" len="med"/>
          </a:ln>
        </p:spPr>
      </p:cxnSp>
      <p:cxnSp>
        <p:nvCxnSpPr>
          <p:cNvPr id="155" name="Google Shape;155;p18"/>
          <p:cNvCxnSpPr>
            <a:stCxn id="133" idx="6"/>
            <a:endCxn id="134" idx="2"/>
          </p:cNvCxnSpPr>
          <p:nvPr/>
        </p:nvCxnSpPr>
        <p:spPr>
          <a:xfrm rot="10800000" flipH="1">
            <a:off x="2543300" y="1829163"/>
            <a:ext cx="529800" cy="153600"/>
          </a:xfrm>
          <a:prstGeom prst="straightConnector1">
            <a:avLst/>
          </a:prstGeom>
          <a:noFill/>
          <a:ln w="9525" cap="flat" cmpd="sng">
            <a:solidFill>
              <a:srgbClr val="595959"/>
            </a:solidFill>
            <a:prstDash val="solid"/>
            <a:round/>
            <a:headEnd type="none" w="med" len="med"/>
            <a:tailEnd type="none" w="med" len="med"/>
          </a:ln>
        </p:spPr>
      </p:cxnSp>
      <p:cxnSp>
        <p:nvCxnSpPr>
          <p:cNvPr id="156" name="Google Shape;156;p18"/>
          <p:cNvCxnSpPr>
            <a:stCxn id="133" idx="0"/>
            <a:endCxn id="129" idx="4"/>
          </p:cNvCxnSpPr>
          <p:nvPr/>
        </p:nvCxnSpPr>
        <p:spPr>
          <a:xfrm rot="10800000" flipH="1">
            <a:off x="2466500" y="1348563"/>
            <a:ext cx="55800" cy="557400"/>
          </a:xfrm>
          <a:prstGeom prst="straightConnector1">
            <a:avLst/>
          </a:prstGeom>
          <a:noFill/>
          <a:ln w="9525" cap="flat" cmpd="sng">
            <a:solidFill>
              <a:srgbClr val="595959"/>
            </a:solidFill>
            <a:prstDash val="solid"/>
            <a:round/>
            <a:headEnd type="none" w="med" len="med"/>
            <a:tailEnd type="none" w="med" len="med"/>
          </a:ln>
        </p:spPr>
      </p:cxnSp>
      <p:cxnSp>
        <p:nvCxnSpPr>
          <p:cNvPr id="157" name="Google Shape;157;p18"/>
          <p:cNvCxnSpPr>
            <a:stCxn id="133" idx="2"/>
            <a:endCxn id="131" idx="7"/>
          </p:cNvCxnSpPr>
          <p:nvPr/>
        </p:nvCxnSpPr>
        <p:spPr>
          <a:xfrm flipH="1">
            <a:off x="1862900" y="1982763"/>
            <a:ext cx="526800" cy="235200"/>
          </a:xfrm>
          <a:prstGeom prst="straightConnector1">
            <a:avLst/>
          </a:prstGeom>
          <a:noFill/>
          <a:ln w="9525" cap="flat" cmpd="sng">
            <a:solidFill>
              <a:srgbClr val="595959"/>
            </a:solidFill>
            <a:prstDash val="solid"/>
            <a:round/>
            <a:headEnd type="none" w="med" len="med"/>
            <a:tailEnd type="none" w="med" len="med"/>
          </a:ln>
        </p:spPr>
      </p:cxnSp>
      <p:cxnSp>
        <p:nvCxnSpPr>
          <p:cNvPr id="158" name="Google Shape;158;p18"/>
          <p:cNvCxnSpPr>
            <a:stCxn id="133" idx="7"/>
            <a:endCxn id="136" idx="3"/>
          </p:cNvCxnSpPr>
          <p:nvPr/>
        </p:nvCxnSpPr>
        <p:spPr>
          <a:xfrm rot="10800000" flipH="1">
            <a:off x="2520806" y="1326057"/>
            <a:ext cx="617400" cy="602400"/>
          </a:xfrm>
          <a:prstGeom prst="straightConnector1">
            <a:avLst/>
          </a:prstGeom>
          <a:noFill/>
          <a:ln w="9525" cap="flat" cmpd="sng">
            <a:solidFill>
              <a:srgbClr val="595959"/>
            </a:solidFill>
            <a:prstDash val="solid"/>
            <a:round/>
            <a:headEnd type="none" w="med" len="med"/>
            <a:tailEnd type="none" w="med" len="med"/>
          </a:ln>
        </p:spPr>
      </p:cxnSp>
      <p:cxnSp>
        <p:nvCxnSpPr>
          <p:cNvPr id="159" name="Google Shape;159;p18"/>
          <p:cNvCxnSpPr>
            <a:stCxn id="133" idx="5"/>
            <a:endCxn id="121" idx="2"/>
          </p:cNvCxnSpPr>
          <p:nvPr/>
        </p:nvCxnSpPr>
        <p:spPr>
          <a:xfrm>
            <a:off x="2520806" y="2037068"/>
            <a:ext cx="990900" cy="490200"/>
          </a:xfrm>
          <a:prstGeom prst="straightConnector1">
            <a:avLst/>
          </a:prstGeom>
          <a:noFill/>
          <a:ln w="9525" cap="flat" cmpd="sng">
            <a:solidFill>
              <a:srgbClr val="595959"/>
            </a:solidFill>
            <a:prstDash val="solid"/>
            <a:round/>
            <a:headEnd type="none" w="med" len="med"/>
            <a:tailEnd type="none" w="med" len="med"/>
          </a:ln>
        </p:spPr>
      </p:cxnSp>
      <p:cxnSp>
        <p:nvCxnSpPr>
          <p:cNvPr id="160" name="Google Shape;160;p18"/>
          <p:cNvCxnSpPr>
            <a:stCxn id="133" idx="6"/>
            <a:endCxn id="125" idx="3"/>
          </p:cNvCxnSpPr>
          <p:nvPr/>
        </p:nvCxnSpPr>
        <p:spPr>
          <a:xfrm rot="10800000" flipH="1">
            <a:off x="2543300" y="1326063"/>
            <a:ext cx="1163700" cy="656700"/>
          </a:xfrm>
          <a:prstGeom prst="straightConnector1">
            <a:avLst/>
          </a:prstGeom>
          <a:noFill/>
          <a:ln w="9525" cap="flat" cmpd="sng">
            <a:solidFill>
              <a:srgbClr val="595959"/>
            </a:solidFill>
            <a:prstDash val="solid"/>
            <a:round/>
            <a:headEnd type="none" w="med" len="med"/>
            <a:tailEnd type="none" w="med" len="med"/>
          </a:ln>
        </p:spPr>
      </p:cxnSp>
      <p:cxnSp>
        <p:nvCxnSpPr>
          <p:cNvPr id="161" name="Google Shape;161;p18"/>
          <p:cNvCxnSpPr>
            <a:stCxn id="133" idx="6"/>
            <a:endCxn id="132" idx="1"/>
          </p:cNvCxnSpPr>
          <p:nvPr/>
        </p:nvCxnSpPr>
        <p:spPr>
          <a:xfrm>
            <a:off x="2543300" y="1982763"/>
            <a:ext cx="1611000" cy="590400"/>
          </a:xfrm>
          <a:prstGeom prst="straightConnector1">
            <a:avLst/>
          </a:prstGeom>
          <a:noFill/>
          <a:ln w="9525" cap="flat" cmpd="sng">
            <a:solidFill>
              <a:srgbClr val="595959"/>
            </a:solidFill>
            <a:prstDash val="solid"/>
            <a:round/>
            <a:headEnd type="none" w="med" len="med"/>
            <a:tailEnd type="none" w="med" len="med"/>
          </a:ln>
        </p:spPr>
      </p:cxnSp>
      <p:cxnSp>
        <p:nvCxnSpPr>
          <p:cNvPr id="162" name="Google Shape;162;p18"/>
          <p:cNvCxnSpPr>
            <a:stCxn id="133" idx="6"/>
            <a:endCxn id="123" idx="3"/>
          </p:cNvCxnSpPr>
          <p:nvPr/>
        </p:nvCxnSpPr>
        <p:spPr>
          <a:xfrm rot="10800000" flipH="1">
            <a:off x="2543300" y="1911963"/>
            <a:ext cx="1520100" cy="70800"/>
          </a:xfrm>
          <a:prstGeom prst="straightConnector1">
            <a:avLst/>
          </a:prstGeom>
          <a:noFill/>
          <a:ln w="9525" cap="flat" cmpd="sng">
            <a:solidFill>
              <a:srgbClr val="595959"/>
            </a:solidFill>
            <a:prstDash val="solid"/>
            <a:round/>
            <a:headEnd type="none" w="med" len="med"/>
            <a:tailEnd type="none" w="med" len="med"/>
          </a:ln>
        </p:spPr>
      </p:cxnSp>
      <p:cxnSp>
        <p:nvCxnSpPr>
          <p:cNvPr id="163" name="Google Shape;163;p18"/>
          <p:cNvCxnSpPr>
            <a:stCxn id="132" idx="0"/>
            <a:endCxn id="125" idx="5"/>
          </p:cNvCxnSpPr>
          <p:nvPr/>
        </p:nvCxnSpPr>
        <p:spPr>
          <a:xfrm rot="10800000">
            <a:off x="3815650" y="1325963"/>
            <a:ext cx="393000" cy="1224600"/>
          </a:xfrm>
          <a:prstGeom prst="straightConnector1">
            <a:avLst/>
          </a:prstGeom>
          <a:noFill/>
          <a:ln w="9525" cap="flat" cmpd="sng">
            <a:solidFill>
              <a:srgbClr val="595959"/>
            </a:solidFill>
            <a:prstDash val="solid"/>
            <a:round/>
            <a:headEnd type="none" w="med" len="med"/>
            <a:tailEnd type="none" w="med" len="med"/>
          </a:ln>
        </p:spPr>
      </p:cxnSp>
      <p:cxnSp>
        <p:nvCxnSpPr>
          <p:cNvPr id="164" name="Google Shape;164;p18"/>
          <p:cNvCxnSpPr>
            <a:stCxn id="132" idx="1"/>
            <a:endCxn id="136" idx="5"/>
          </p:cNvCxnSpPr>
          <p:nvPr/>
        </p:nvCxnSpPr>
        <p:spPr>
          <a:xfrm rot="10800000">
            <a:off x="3246844" y="1325957"/>
            <a:ext cx="907500" cy="1247100"/>
          </a:xfrm>
          <a:prstGeom prst="straightConnector1">
            <a:avLst/>
          </a:prstGeom>
          <a:noFill/>
          <a:ln w="9525" cap="flat" cmpd="sng">
            <a:solidFill>
              <a:srgbClr val="595959"/>
            </a:solidFill>
            <a:prstDash val="solid"/>
            <a:round/>
            <a:headEnd type="none" w="med" len="med"/>
            <a:tailEnd type="none" w="med" len="med"/>
          </a:ln>
        </p:spPr>
      </p:cxnSp>
      <p:cxnSp>
        <p:nvCxnSpPr>
          <p:cNvPr id="165" name="Google Shape;165;p18"/>
          <p:cNvCxnSpPr>
            <a:stCxn id="129" idx="6"/>
            <a:endCxn id="132" idx="1"/>
          </p:cNvCxnSpPr>
          <p:nvPr/>
        </p:nvCxnSpPr>
        <p:spPr>
          <a:xfrm>
            <a:off x="2599225" y="1271688"/>
            <a:ext cx="1555200" cy="1301400"/>
          </a:xfrm>
          <a:prstGeom prst="straightConnector1">
            <a:avLst/>
          </a:prstGeom>
          <a:noFill/>
          <a:ln w="9525" cap="flat" cmpd="sng">
            <a:solidFill>
              <a:srgbClr val="595959"/>
            </a:solidFill>
            <a:prstDash val="solid"/>
            <a:round/>
            <a:headEnd type="none" w="med" len="med"/>
            <a:tailEnd type="none" w="med" len="med"/>
          </a:ln>
        </p:spPr>
      </p:cxnSp>
      <p:cxnSp>
        <p:nvCxnSpPr>
          <p:cNvPr id="166" name="Google Shape;166;p18"/>
          <p:cNvCxnSpPr>
            <a:stCxn id="134" idx="5"/>
            <a:endCxn id="132" idx="1"/>
          </p:cNvCxnSpPr>
          <p:nvPr/>
        </p:nvCxnSpPr>
        <p:spPr>
          <a:xfrm>
            <a:off x="3204206" y="1883468"/>
            <a:ext cx="950100" cy="689700"/>
          </a:xfrm>
          <a:prstGeom prst="straightConnector1">
            <a:avLst/>
          </a:prstGeom>
          <a:noFill/>
          <a:ln w="9525" cap="flat" cmpd="sng">
            <a:solidFill>
              <a:srgbClr val="595959"/>
            </a:solidFill>
            <a:prstDash val="solid"/>
            <a:round/>
            <a:headEnd type="none" w="med" len="med"/>
            <a:tailEnd type="none" w="med" len="med"/>
          </a:ln>
        </p:spPr>
      </p:cxnSp>
      <p:cxnSp>
        <p:nvCxnSpPr>
          <p:cNvPr id="167" name="Google Shape;167;p18"/>
          <p:cNvCxnSpPr>
            <a:stCxn id="120" idx="6"/>
            <a:endCxn id="132" idx="1"/>
          </p:cNvCxnSpPr>
          <p:nvPr/>
        </p:nvCxnSpPr>
        <p:spPr>
          <a:xfrm>
            <a:off x="1912900" y="1624338"/>
            <a:ext cx="2241300" cy="948600"/>
          </a:xfrm>
          <a:prstGeom prst="straightConnector1">
            <a:avLst/>
          </a:prstGeom>
          <a:noFill/>
          <a:ln w="9525" cap="flat" cmpd="sng">
            <a:solidFill>
              <a:srgbClr val="595959"/>
            </a:solidFill>
            <a:prstDash val="solid"/>
            <a:round/>
            <a:headEnd type="none" w="med" len="med"/>
            <a:tailEnd type="none" w="med" len="med"/>
          </a:ln>
        </p:spPr>
      </p:cxnSp>
      <p:cxnSp>
        <p:nvCxnSpPr>
          <p:cNvPr id="168" name="Google Shape;168;p18"/>
          <p:cNvCxnSpPr>
            <a:stCxn id="135" idx="6"/>
            <a:endCxn id="121" idx="2"/>
          </p:cNvCxnSpPr>
          <p:nvPr/>
        </p:nvCxnSpPr>
        <p:spPr>
          <a:xfrm>
            <a:off x="2950250" y="2473763"/>
            <a:ext cx="561300" cy="53400"/>
          </a:xfrm>
          <a:prstGeom prst="straightConnector1">
            <a:avLst/>
          </a:prstGeom>
          <a:noFill/>
          <a:ln w="9525" cap="flat" cmpd="sng">
            <a:solidFill>
              <a:srgbClr val="595959"/>
            </a:solidFill>
            <a:prstDash val="solid"/>
            <a:round/>
            <a:headEnd type="none" w="med" len="med"/>
            <a:tailEnd type="none" w="med" len="med"/>
          </a:ln>
        </p:spPr>
      </p:cxnSp>
      <p:cxnSp>
        <p:nvCxnSpPr>
          <p:cNvPr id="169" name="Google Shape;169;p18"/>
          <p:cNvCxnSpPr>
            <a:stCxn id="126" idx="6"/>
            <a:endCxn id="132" idx="3"/>
          </p:cNvCxnSpPr>
          <p:nvPr/>
        </p:nvCxnSpPr>
        <p:spPr>
          <a:xfrm rot="10800000" flipH="1">
            <a:off x="2346975" y="2681663"/>
            <a:ext cx="1807500" cy="99300"/>
          </a:xfrm>
          <a:prstGeom prst="straightConnector1">
            <a:avLst/>
          </a:prstGeom>
          <a:noFill/>
          <a:ln w="9525" cap="flat" cmpd="sng">
            <a:solidFill>
              <a:srgbClr val="595959"/>
            </a:solidFill>
            <a:prstDash val="solid"/>
            <a:round/>
            <a:headEnd type="none" w="med" len="med"/>
            <a:tailEnd type="none" w="med" len="med"/>
          </a:ln>
        </p:spPr>
      </p:cxnSp>
      <p:cxnSp>
        <p:nvCxnSpPr>
          <p:cNvPr id="170" name="Google Shape;170;p18"/>
          <p:cNvCxnSpPr>
            <a:stCxn id="135" idx="5"/>
            <a:endCxn id="132" idx="3"/>
          </p:cNvCxnSpPr>
          <p:nvPr/>
        </p:nvCxnSpPr>
        <p:spPr>
          <a:xfrm>
            <a:off x="2927756" y="2528068"/>
            <a:ext cx="1226700" cy="153600"/>
          </a:xfrm>
          <a:prstGeom prst="straightConnector1">
            <a:avLst/>
          </a:prstGeom>
          <a:noFill/>
          <a:ln w="9525" cap="flat" cmpd="sng">
            <a:solidFill>
              <a:srgbClr val="595959"/>
            </a:solidFill>
            <a:prstDash val="solid"/>
            <a:round/>
            <a:headEnd type="none" w="med" len="med"/>
            <a:tailEnd type="none" w="med" len="med"/>
          </a:ln>
        </p:spPr>
      </p:cxnSp>
      <p:cxnSp>
        <p:nvCxnSpPr>
          <p:cNvPr id="171" name="Google Shape;171;p18"/>
          <p:cNvCxnSpPr>
            <a:stCxn id="126" idx="0"/>
            <a:endCxn id="120" idx="5"/>
          </p:cNvCxnSpPr>
          <p:nvPr/>
        </p:nvCxnSpPr>
        <p:spPr>
          <a:xfrm rot="10800000">
            <a:off x="1890375" y="1678763"/>
            <a:ext cx="379800" cy="1025400"/>
          </a:xfrm>
          <a:prstGeom prst="straightConnector1">
            <a:avLst/>
          </a:prstGeom>
          <a:noFill/>
          <a:ln w="9525" cap="flat" cmpd="sng">
            <a:solidFill>
              <a:srgbClr val="595959"/>
            </a:solidFill>
            <a:prstDash val="solid"/>
            <a:round/>
            <a:headEnd type="none" w="med" len="med"/>
            <a:tailEnd type="none" w="med" len="med"/>
          </a:ln>
        </p:spPr>
      </p:cxnSp>
      <p:cxnSp>
        <p:nvCxnSpPr>
          <p:cNvPr id="172" name="Google Shape;172;p18"/>
          <p:cNvCxnSpPr>
            <a:stCxn id="126" idx="7"/>
            <a:endCxn id="136" idx="4"/>
          </p:cNvCxnSpPr>
          <p:nvPr/>
        </p:nvCxnSpPr>
        <p:spPr>
          <a:xfrm rot="10800000" flipH="1">
            <a:off x="2324481" y="1348457"/>
            <a:ext cx="867900" cy="1378200"/>
          </a:xfrm>
          <a:prstGeom prst="straightConnector1">
            <a:avLst/>
          </a:prstGeom>
          <a:noFill/>
          <a:ln w="9525" cap="flat" cmpd="sng">
            <a:solidFill>
              <a:srgbClr val="595959"/>
            </a:solidFill>
            <a:prstDash val="solid"/>
            <a:round/>
            <a:headEnd type="none" w="med" len="med"/>
            <a:tailEnd type="none" w="med" len="med"/>
          </a:ln>
        </p:spPr>
      </p:cxnSp>
      <p:cxnSp>
        <p:nvCxnSpPr>
          <p:cNvPr id="173" name="Google Shape;173;p18"/>
          <p:cNvCxnSpPr>
            <a:stCxn id="126" idx="7"/>
            <a:endCxn id="134" idx="3"/>
          </p:cNvCxnSpPr>
          <p:nvPr/>
        </p:nvCxnSpPr>
        <p:spPr>
          <a:xfrm rot="10800000" flipH="1">
            <a:off x="2324481" y="1883357"/>
            <a:ext cx="771000" cy="843300"/>
          </a:xfrm>
          <a:prstGeom prst="straightConnector1">
            <a:avLst/>
          </a:prstGeom>
          <a:noFill/>
          <a:ln w="9525" cap="flat" cmpd="sng">
            <a:solidFill>
              <a:srgbClr val="595959"/>
            </a:solidFill>
            <a:prstDash val="solid"/>
            <a:round/>
            <a:headEnd type="none" w="med" len="med"/>
            <a:tailEnd type="none" w="med" len="med"/>
          </a:ln>
        </p:spPr>
      </p:cxnSp>
      <p:cxnSp>
        <p:nvCxnSpPr>
          <p:cNvPr id="174" name="Google Shape;174;p18"/>
          <p:cNvCxnSpPr>
            <a:stCxn id="126" idx="6"/>
            <a:endCxn id="121" idx="2"/>
          </p:cNvCxnSpPr>
          <p:nvPr/>
        </p:nvCxnSpPr>
        <p:spPr>
          <a:xfrm rot="10800000" flipH="1">
            <a:off x="2346975" y="2527163"/>
            <a:ext cx="1164600" cy="253800"/>
          </a:xfrm>
          <a:prstGeom prst="straightConnector1">
            <a:avLst/>
          </a:prstGeom>
          <a:noFill/>
          <a:ln w="9525" cap="flat" cmpd="sng">
            <a:solidFill>
              <a:srgbClr val="595959"/>
            </a:solidFill>
            <a:prstDash val="solid"/>
            <a:round/>
            <a:headEnd type="none" w="med" len="med"/>
            <a:tailEnd type="none" w="med" len="med"/>
          </a:ln>
        </p:spPr>
      </p:cxnSp>
      <p:cxnSp>
        <p:nvCxnSpPr>
          <p:cNvPr id="175" name="Google Shape;175;p18"/>
          <p:cNvCxnSpPr>
            <a:stCxn id="123" idx="4"/>
            <a:endCxn id="121" idx="7"/>
          </p:cNvCxnSpPr>
          <p:nvPr/>
        </p:nvCxnSpPr>
        <p:spPr>
          <a:xfrm flipH="1">
            <a:off x="3642550" y="1934313"/>
            <a:ext cx="475200" cy="538500"/>
          </a:xfrm>
          <a:prstGeom prst="straightConnector1">
            <a:avLst/>
          </a:prstGeom>
          <a:noFill/>
          <a:ln w="9525" cap="flat" cmpd="sng">
            <a:solidFill>
              <a:srgbClr val="595959"/>
            </a:solidFill>
            <a:prstDash val="solid"/>
            <a:round/>
            <a:headEnd type="none" w="med" len="med"/>
            <a:tailEnd type="none" w="med" len="med"/>
          </a:ln>
        </p:spPr>
      </p:cxnSp>
      <p:cxnSp>
        <p:nvCxnSpPr>
          <p:cNvPr id="176" name="Google Shape;176;p18"/>
          <p:cNvCxnSpPr>
            <a:stCxn id="129" idx="6"/>
            <a:endCxn id="123" idx="1"/>
          </p:cNvCxnSpPr>
          <p:nvPr/>
        </p:nvCxnSpPr>
        <p:spPr>
          <a:xfrm>
            <a:off x="2599225" y="1271688"/>
            <a:ext cx="1464300" cy="531600"/>
          </a:xfrm>
          <a:prstGeom prst="straightConnector1">
            <a:avLst/>
          </a:prstGeom>
          <a:noFill/>
          <a:ln w="9525" cap="flat" cmpd="sng">
            <a:solidFill>
              <a:srgbClr val="595959"/>
            </a:solidFill>
            <a:prstDash val="solid"/>
            <a:round/>
            <a:headEnd type="none" w="med" len="med"/>
            <a:tailEnd type="none" w="med" len="med"/>
          </a:ln>
        </p:spPr>
      </p:cxnSp>
      <p:cxnSp>
        <p:nvCxnSpPr>
          <p:cNvPr id="177" name="Google Shape;177;p18"/>
          <p:cNvCxnSpPr>
            <a:stCxn id="131" idx="6"/>
            <a:endCxn id="123" idx="3"/>
          </p:cNvCxnSpPr>
          <p:nvPr/>
        </p:nvCxnSpPr>
        <p:spPr>
          <a:xfrm rot="10800000" flipH="1">
            <a:off x="1885400" y="1911913"/>
            <a:ext cx="2178000" cy="360300"/>
          </a:xfrm>
          <a:prstGeom prst="straightConnector1">
            <a:avLst/>
          </a:prstGeom>
          <a:noFill/>
          <a:ln w="9525" cap="flat" cmpd="sng">
            <a:solidFill>
              <a:srgbClr val="595959"/>
            </a:solidFill>
            <a:prstDash val="solid"/>
            <a:round/>
            <a:headEnd type="none" w="med" len="med"/>
            <a:tailEnd type="none" w="med" len="med"/>
          </a:ln>
        </p:spPr>
      </p:cxnSp>
      <p:cxnSp>
        <p:nvCxnSpPr>
          <p:cNvPr id="178" name="Google Shape;178;p18"/>
          <p:cNvCxnSpPr>
            <a:stCxn id="129" idx="5"/>
            <a:endCxn id="135" idx="0"/>
          </p:cNvCxnSpPr>
          <p:nvPr/>
        </p:nvCxnSpPr>
        <p:spPr>
          <a:xfrm>
            <a:off x="2576731" y="1325993"/>
            <a:ext cx="296700" cy="1071000"/>
          </a:xfrm>
          <a:prstGeom prst="straightConnector1">
            <a:avLst/>
          </a:prstGeom>
          <a:noFill/>
          <a:ln w="9525" cap="flat" cmpd="sng">
            <a:solidFill>
              <a:srgbClr val="595959"/>
            </a:solidFill>
            <a:prstDash val="solid"/>
            <a:round/>
            <a:headEnd type="none" w="med" len="med"/>
            <a:tailEnd type="none" w="med" len="med"/>
          </a:ln>
        </p:spPr>
      </p:cxnSp>
      <p:cxnSp>
        <p:nvCxnSpPr>
          <p:cNvPr id="179" name="Google Shape;179;p18"/>
          <p:cNvCxnSpPr>
            <a:stCxn id="129" idx="6"/>
            <a:endCxn id="134" idx="1"/>
          </p:cNvCxnSpPr>
          <p:nvPr/>
        </p:nvCxnSpPr>
        <p:spPr>
          <a:xfrm>
            <a:off x="2599225" y="1271688"/>
            <a:ext cx="496500" cy="503100"/>
          </a:xfrm>
          <a:prstGeom prst="straightConnector1">
            <a:avLst/>
          </a:prstGeom>
          <a:noFill/>
          <a:ln w="9525" cap="flat" cmpd="sng">
            <a:solidFill>
              <a:srgbClr val="595959"/>
            </a:solidFill>
            <a:prstDash val="solid"/>
            <a:round/>
            <a:headEnd type="none" w="med" len="med"/>
            <a:tailEnd type="none" w="med" len="med"/>
          </a:ln>
        </p:spPr>
      </p:cxnSp>
      <p:cxnSp>
        <p:nvCxnSpPr>
          <p:cNvPr id="180" name="Google Shape;180;p18"/>
          <p:cNvCxnSpPr>
            <a:stCxn id="120" idx="6"/>
            <a:endCxn id="135" idx="1"/>
          </p:cNvCxnSpPr>
          <p:nvPr/>
        </p:nvCxnSpPr>
        <p:spPr>
          <a:xfrm>
            <a:off x="1912900" y="1624338"/>
            <a:ext cx="906300" cy="795000"/>
          </a:xfrm>
          <a:prstGeom prst="straightConnector1">
            <a:avLst/>
          </a:prstGeom>
          <a:noFill/>
          <a:ln w="9525" cap="flat" cmpd="sng">
            <a:solidFill>
              <a:srgbClr val="595959"/>
            </a:solidFill>
            <a:prstDash val="solid"/>
            <a:round/>
            <a:headEnd type="none" w="med" len="med"/>
            <a:tailEnd type="none" w="med" len="med"/>
          </a:ln>
        </p:spPr>
      </p:cxnSp>
      <p:cxnSp>
        <p:nvCxnSpPr>
          <p:cNvPr id="181" name="Google Shape;181;p18"/>
          <p:cNvCxnSpPr>
            <a:stCxn id="136" idx="6"/>
            <a:endCxn id="123" idx="1"/>
          </p:cNvCxnSpPr>
          <p:nvPr/>
        </p:nvCxnSpPr>
        <p:spPr>
          <a:xfrm>
            <a:off x="3269225" y="1271688"/>
            <a:ext cx="794100" cy="531600"/>
          </a:xfrm>
          <a:prstGeom prst="straightConnector1">
            <a:avLst/>
          </a:prstGeom>
          <a:noFill/>
          <a:ln w="9525" cap="flat" cmpd="sng">
            <a:solidFill>
              <a:srgbClr val="595959"/>
            </a:solidFill>
            <a:prstDash val="solid"/>
            <a:round/>
            <a:headEnd type="none" w="med" len="med"/>
            <a:tailEnd type="none" w="med" len="med"/>
          </a:ln>
        </p:spPr>
      </p:cxnSp>
      <p:cxnSp>
        <p:nvCxnSpPr>
          <p:cNvPr id="182" name="Google Shape;182;p18"/>
          <p:cNvCxnSpPr>
            <a:stCxn id="135" idx="7"/>
            <a:endCxn id="123" idx="3"/>
          </p:cNvCxnSpPr>
          <p:nvPr/>
        </p:nvCxnSpPr>
        <p:spPr>
          <a:xfrm rot="10800000" flipH="1">
            <a:off x="2927756" y="1911857"/>
            <a:ext cx="1135800" cy="507600"/>
          </a:xfrm>
          <a:prstGeom prst="straightConnector1">
            <a:avLst/>
          </a:prstGeom>
          <a:noFill/>
          <a:ln w="9525" cap="flat" cmpd="sng">
            <a:solidFill>
              <a:srgbClr val="595959"/>
            </a:solidFill>
            <a:prstDash val="solid"/>
            <a:round/>
            <a:headEnd type="none" w="med" len="med"/>
            <a:tailEnd type="none" w="med" len="med"/>
          </a:ln>
        </p:spPr>
      </p:cxnSp>
      <p:cxnSp>
        <p:nvCxnSpPr>
          <p:cNvPr id="183" name="Google Shape;183;p18"/>
          <p:cNvCxnSpPr/>
          <p:nvPr/>
        </p:nvCxnSpPr>
        <p:spPr>
          <a:xfrm>
            <a:off x="5119475" y="849413"/>
            <a:ext cx="0" cy="2115600"/>
          </a:xfrm>
          <a:prstGeom prst="straightConnector1">
            <a:avLst/>
          </a:prstGeom>
          <a:noFill/>
          <a:ln w="9525" cap="flat" cmpd="sng">
            <a:solidFill>
              <a:srgbClr val="595959"/>
            </a:solidFill>
            <a:prstDash val="dash"/>
            <a:round/>
            <a:headEnd type="none" w="med" len="med"/>
            <a:tailEnd type="none" w="med" len="med"/>
          </a:ln>
        </p:spPr>
      </p:cxnSp>
      <p:sp>
        <p:nvSpPr>
          <p:cNvPr id="184" name="Google Shape;184;p18"/>
          <p:cNvSpPr/>
          <p:nvPr/>
        </p:nvSpPr>
        <p:spPr>
          <a:xfrm>
            <a:off x="6047850" y="1468575"/>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6734175" y="1115925"/>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6678250" y="1827000"/>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8201625" y="1115925"/>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7354891" y="1680159"/>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6020350" y="2116450"/>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a:off x="7085200" y="2318000"/>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8420400" y="2471600"/>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p:nvPr/>
        </p:nvSpPr>
        <p:spPr>
          <a:xfrm>
            <a:off x="8268670" y="1688232"/>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7800113" y="2371425"/>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7404175" y="1115925"/>
            <a:ext cx="153600" cy="153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6481925" y="2625200"/>
            <a:ext cx="153600" cy="153600"/>
          </a:xfrm>
          <a:prstGeom prst="ellipse">
            <a:avLst/>
          </a:prstGeom>
          <a:solidFill>
            <a:srgbClr val="EEFF4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txBox="1"/>
          <p:nvPr/>
        </p:nvSpPr>
        <p:spPr>
          <a:xfrm>
            <a:off x="504175" y="3801163"/>
            <a:ext cx="2791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n x (n - 1) x 2 x T</a:t>
            </a:r>
            <a:endParaRPr/>
          </a:p>
        </p:txBody>
      </p:sp>
      <p:cxnSp>
        <p:nvCxnSpPr>
          <p:cNvPr id="195" name="Google Shape;195;p18"/>
          <p:cNvCxnSpPr/>
          <p:nvPr/>
        </p:nvCxnSpPr>
        <p:spPr>
          <a:xfrm>
            <a:off x="1132090" y="4193946"/>
            <a:ext cx="926700" cy="0"/>
          </a:xfrm>
          <a:prstGeom prst="straightConnector1">
            <a:avLst/>
          </a:prstGeom>
          <a:noFill/>
          <a:ln w="38100" cap="flat" cmpd="sng">
            <a:solidFill>
              <a:srgbClr val="980000"/>
            </a:solidFill>
            <a:prstDash val="solid"/>
            <a:round/>
            <a:headEnd type="none" w="med" len="med"/>
            <a:tailEnd type="none" w="med" len="med"/>
          </a:ln>
        </p:spPr>
      </p:cxnSp>
      <p:cxnSp>
        <p:nvCxnSpPr>
          <p:cNvPr id="196" name="Google Shape;196;p18"/>
          <p:cNvCxnSpPr/>
          <p:nvPr/>
        </p:nvCxnSpPr>
        <p:spPr>
          <a:xfrm>
            <a:off x="2122690" y="4193946"/>
            <a:ext cx="258900" cy="0"/>
          </a:xfrm>
          <a:prstGeom prst="straightConnector1">
            <a:avLst/>
          </a:prstGeom>
          <a:noFill/>
          <a:ln w="38100" cap="flat" cmpd="sng">
            <a:solidFill>
              <a:srgbClr val="4A86E8"/>
            </a:solidFill>
            <a:prstDash val="solid"/>
            <a:round/>
            <a:headEnd type="none" w="med" len="med"/>
            <a:tailEnd type="none" w="med" len="med"/>
          </a:ln>
        </p:spPr>
      </p:cxnSp>
      <p:cxnSp>
        <p:nvCxnSpPr>
          <p:cNvPr id="197" name="Google Shape;197;p18"/>
          <p:cNvCxnSpPr/>
          <p:nvPr/>
        </p:nvCxnSpPr>
        <p:spPr>
          <a:xfrm>
            <a:off x="2427490" y="4193946"/>
            <a:ext cx="258900" cy="0"/>
          </a:xfrm>
          <a:prstGeom prst="straightConnector1">
            <a:avLst/>
          </a:prstGeom>
          <a:noFill/>
          <a:ln w="38100" cap="flat" cmpd="sng">
            <a:solidFill>
              <a:srgbClr val="9900FF"/>
            </a:solidFill>
            <a:prstDash val="solid"/>
            <a:round/>
            <a:headEnd type="none" w="med" len="med"/>
            <a:tailEnd type="none" w="med" len="med"/>
          </a:ln>
        </p:spPr>
      </p:cxnSp>
      <p:sp>
        <p:nvSpPr>
          <p:cNvPr id="198" name="Google Shape;198;p18"/>
          <p:cNvSpPr/>
          <p:nvPr/>
        </p:nvSpPr>
        <p:spPr>
          <a:xfrm rot="1993057">
            <a:off x="6076777" y="846804"/>
            <a:ext cx="1160417" cy="1088025"/>
          </a:xfrm>
          <a:prstGeom prst="triangle">
            <a:avLst>
              <a:gd name="adj" fmla="val 50000"/>
            </a:avLst>
          </a:prstGeom>
          <a:noFill/>
          <a:ln w="9525" cap="flat" cmpd="sng">
            <a:solidFill>
              <a:srgbClr val="4285F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9" name="Google Shape;199;p18"/>
          <p:cNvCxnSpPr>
            <a:endCxn id="193" idx="0"/>
          </p:cNvCxnSpPr>
          <p:nvPr/>
        </p:nvCxnSpPr>
        <p:spPr>
          <a:xfrm>
            <a:off x="6552425" y="1491500"/>
            <a:ext cx="6300" cy="1133700"/>
          </a:xfrm>
          <a:prstGeom prst="straightConnector1">
            <a:avLst/>
          </a:prstGeom>
          <a:noFill/>
          <a:ln w="9525" cap="flat" cmpd="sng">
            <a:solidFill>
              <a:srgbClr val="595959"/>
            </a:solidFill>
            <a:prstDash val="solid"/>
            <a:round/>
            <a:headEnd type="none" w="med" len="med"/>
            <a:tailEnd type="none" w="med" len="med"/>
          </a:ln>
        </p:spPr>
      </p:cxnSp>
      <p:cxnSp>
        <p:nvCxnSpPr>
          <p:cNvPr id="200" name="Google Shape;200;p18"/>
          <p:cNvCxnSpPr>
            <a:endCxn id="114" idx="7"/>
          </p:cNvCxnSpPr>
          <p:nvPr/>
        </p:nvCxnSpPr>
        <p:spPr>
          <a:xfrm flipH="1">
            <a:off x="6151456" y="1505044"/>
            <a:ext cx="407700" cy="633900"/>
          </a:xfrm>
          <a:prstGeom prst="straightConnector1">
            <a:avLst/>
          </a:prstGeom>
          <a:noFill/>
          <a:ln w="9525" cap="flat" cmpd="sng">
            <a:solidFill>
              <a:srgbClr val="595959"/>
            </a:solidFill>
            <a:prstDash val="solid"/>
            <a:round/>
            <a:headEnd type="none" w="med" len="med"/>
            <a:tailEnd type="none" w="med" len="med"/>
          </a:ln>
        </p:spPr>
      </p:cxnSp>
      <p:cxnSp>
        <p:nvCxnSpPr>
          <p:cNvPr id="201" name="Google Shape;201;p18"/>
          <p:cNvCxnSpPr>
            <a:stCxn id="114" idx="5"/>
            <a:endCxn id="193" idx="1"/>
          </p:cNvCxnSpPr>
          <p:nvPr/>
        </p:nvCxnSpPr>
        <p:spPr>
          <a:xfrm>
            <a:off x="6151456" y="2247556"/>
            <a:ext cx="353100" cy="400200"/>
          </a:xfrm>
          <a:prstGeom prst="straightConnector1">
            <a:avLst/>
          </a:prstGeom>
          <a:noFill/>
          <a:ln w="9525" cap="flat" cmpd="sng">
            <a:solidFill>
              <a:srgbClr val="595959"/>
            </a:solidFill>
            <a:prstDash val="solid"/>
            <a:round/>
            <a:headEnd type="none" w="med" len="med"/>
            <a:tailEnd type="none" w="med" len="med"/>
          </a:ln>
        </p:spPr>
      </p:cxnSp>
      <p:cxnSp>
        <p:nvCxnSpPr>
          <p:cNvPr id="202" name="Google Shape;202;p18"/>
          <p:cNvCxnSpPr>
            <a:endCxn id="193" idx="6"/>
          </p:cNvCxnSpPr>
          <p:nvPr/>
        </p:nvCxnSpPr>
        <p:spPr>
          <a:xfrm flipH="1">
            <a:off x="6635525" y="1457600"/>
            <a:ext cx="1255200" cy="1244400"/>
          </a:xfrm>
          <a:prstGeom prst="straightConnector1">
            <a:avLst/>
          </a:prstGeom>
          <a:noFill/>
          <a:ln w="9525" cap="flat" cmpd="sng">
            <a:solidFill>
              <a:srgbClr val="595959"/>
            </a:solidFill>
            <a:prstDash val="solid"/>
            <a:round/>
            <a:headEnd type="none" w="med" len="med"/>
            <a:tailEnd type="none" w="med" len="med"/>
          </a:ln>
        </p:spPr>
      </p:cxnSp>
      <p:cxnSp>
        <p:nvCxnSpPr>
          <p:cNvPr id="203" name="Google Shape;203;p18"/>
          <p:cNvCxnSpPr/>
          <p:nvPr/>
        </p:nvCxnSpPr>
        <p:spPr>
          <a:xfrm rot="10800000" flipH="1">
            <a:off x="6559125" y="1450888"/>
            <a:ext cx="1344900" cy="60900"/>
          </a:xfrm>
          <a:prstGeom prst="straightConnector1">
            <a:avLst/>
          </a:prstGeom>
          <a:noFill/>
          <a:ln w="9525" cap="flat" cmpd="sng">
            <a:solidFill>
              <a:srgbClr val="595959"/>
            </a:solidFill>
            <a:prstDash val="solid"/>
            <a:round/>
            <a:headEnd type="none" w="med" len="med"/>
            <a:tailEnd type="none" w="med" len="med"/>
          </a:ln>
        </p:spPr>
      </p:cxnSp>
      <p:cxnSp>
        <p:nvCxnSpPr>
          <p:cNvPr id="204" name="Google Shape;204;p18"/>
          <p:cNvCxnSpPr>
            <a:endCxn id="115" idx="1"/>
          </p:cNvCxnSpPr>
          <p:nvPr/>
        </p:nvCxnSpPr>
        <p:spPr>
          <a:xfrm>
            <a:off x="7904094" y="1450994"/>
            <a:ext cx="538800" cy="1043100"/>
          </a:xfrm>
          <a:prstGeom prst="straightConnector1">
            <a:avLst/>
          </a:prstGeom>
          <a:noFill/>
          <a:ln w="9525" cap="flat" cmpd="sng">
            <a:solidFill>
              <a:srgbClr val="595959"/>
            </a:solidFill>
            <a:prstDash val="solid"/>
            <a:round/>
            <a:headEnd type="none" w="med" len="med"/>
            <a:tailEnd type="none" w="med" len="med"/>
          </a:ln>
        </p:spPr>
      </p:cxnSp>
      <p:sp>
        <p:nvSpPr>
          <p:cNvPr id="205" name="Google Shape;205;p18"/>
          <p:cNvSpPr/>
          <p:nvPr/>
        </p:nvSpPr>
        <p:spPr>
          <a:xfrm rot="325916">
            <a:off x="6984908" y="2221611"/>
            <a:ext cx="1067996" cy="400189"/>
          </a:xfrm>
          <a:prstGeom prst="rect">
            <a:avLst/>
          </a:prstGeom>
          <a:noFill/>
          <a:ln w="9525" cap="flat" cmpd="sng">
            <a:solidFill>
              <a:srgbClr val="0097A7"/>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18"/>
          <p:cNvCxnSpPr>
            <a:stCxn id="193" idx="6"/>
            <a:endCxn id="115" idx="2"/>
          </p:cNvCxnSpPr>
          <p:nvPr/>
        </p:nvCxnSpPr>
        <p:spPr>
          <a:xfrm rot="10800000" flipH="1">
            <a:off x="6635525" y="2548400"/>
            <a:ext cx="1785000" cy="153600"/>
          </a:xfrm>
          <a:prstGeom prst="straightConnector1">
            <a:avLst/>
          </a:prstGeom>
          <a:noFill/>
          <a:ln w="9525" cap="flat" cmpd="sng">
            <a:solidFill>
              <a:srgbClr val="595959"/>
            </a:solidFill>
            <a:prstDash val="solid"/>
            <a:round/>
            <a:headEnd type="none" w="med" len="med"/>
            <a:tailEnd type="none" w="med" len="med"/>
          </a:ln>
        </p:spPr>
      </p:cxnSp>
      <p:cxnSp>
        <p:nvCxnSpPr>
          <p:cNvPr id="207" name="Google Shape;207;p18"/>
          <p:cNvCxnSpPr>
            <a:endCxn id="193" idx="6"/>
          </p:cNvCxnSpPr>
          <p:nvPr/>
        </p:nvCxnSpPr>
        <p:spPr>
          <a:xfrm flipH="1">
            <a:off x="6635525" y="2417600"/>
            <a:ext cx="897000" cy="284400"/>
          </a:xfrm>
          <a:prstGeom prst="straightConnector1">
            <a:avLst/>
          </a:prstGeom>
          <a:noFill/>
          <a:ln w="9525" cap="flat" cmpd="sng">
            <a:solidFill>
              <a:srgbClr val="595959"/>
            </a:solidFill>
            <a:prstDash val="solid"/>
            <a:round/>
            <a:headEnd type="none" w="med" len="med"/>
            <a:tailEnd type="none" w="med" len="med"/>
          </a:ln>
        </p:spPr>
      </p:cxnSp>
      <p:cxnSp>
        <p:nvCxnSpPr>
          <p:cNvPr id="208" name="Google Shape;208;p18"/>
          <p:cNvCxnSpPr/>
          <p:nvPr/>
        </p:nvCxnSpPr>
        <p:spPr>
          <a:xfrm flipH="1">
            <a:off x="7545925" y="1457713"/>
            <a:ext cx="358200" cy="959700"/>
          </a:xfrm>
          <a:prstGeom prst="straightConnector1">
            <a:avLst/>
          </a:prstGeom>
          <a:noFill/>
          <a:ln w="9525" cap="flat" cmpd="sng">
            <a:solidFill>
              <a:srgbClr val="595959"/>
            </a:solidFill>
            <a:prstDash val="solid"/>
            <a:round/>
            <a:headEnd type="none" w="med" len="med"/>
            <a:tailEnd type="none" w="med" len="med"/>
          </a:ln>
        </p:spPr>
      </p:cxnSp>
      <p:cxnSp>
        <p:nvCxnSpPr>
          <p:cNvPr id="209" name="Google Shape;209;p18"/>
          <p:cNvCxnSpPr>
            <a:stCxn id="114" idx="6"/>
          </p:cNvCxnSpPr>
          <p:nvPr/>
        </p:nvCxnSpPr>
        <p:spPr>
          <a:xfrm rot="10800000" flipH="1">
            <a:off x="6173950" y="1457650"/>
            <a:ext cx="1730100" cy="735600"/>
          </a:xfrm>
          <a:prstGeom prst="straightConnector1">
            <a:avLst/>
          </a:prstGeom>
          <a:noFill/>
          <a:ln w="9525" cap="flat" cmpd="sng">
            <a:solidFill>
              <a:srgbClr val="595959"/>
            </a:solidFill>
            <a:prstDash val="solid"/>
            <a:round/>
            <a:headEnd type="none" w="med" len="med"/>
            <a:tailEnd type="none" w="med" len="med"/>
          </a:ln>
        </p:spPr>
      </p:cxnSp>
      <p:cxnSp>
        <p:nvCxnSpPr>
          <p:cNvPr id="210" name="Google Shape;210;p18"/>
          <p:cNvCxnSpPr/>
          <p:nvPr/>
        </p:nvCxnSpPr>
        <p:spPr>
          <a:xfrm>
            <a:off x="6565875" y="1518538"/>
            <a:ext cx="993600" cy="885300"/>
          </a:xfrm>
          <a:prstGeom prst="straightConnector1">
            <a:avLst/>
          </a:prstGeom>
          <a:noFill/>
          <a:ln w="9525" cap="flat" cmpd="sng">
            <a:solidFill>
              <a:srgbClr val="595959"/>
            </a:solidFill>
            <a:prstDash val="solid"/>
            <a:round/>
            <a:headEnd type="none" w="med" len="med"/>
            <a:tailEnd type="none" w="med" len="med"/>
          </a:ln>
        </p:spPr>
      </p:cxnSp>
      <p:cxnSp>
        <p:nvCxnSpPr>
          <p:cNvPr id="211" name="Google Shape;211;p18"/>
          <p:cNvCxnSpPr/>
          <p:nvPr/>
        </p:nvCxnSpPr>
        <p:spPr>
          <a:xfrm rot="10800000">
            <a:off x="3039700" y="3544388"/>
            <a:ext cx="4800" cy="218100"/>
          </a:xfrm>
          <a:prstGeom prst="straightConnector1">
            <a:avLst/>
          </a:prstGeom>
          <a:noFill/>
          <a:ln w="38100" cap="flat" cmpd="sng">
            <a:solidFill>
              <a:srgbClr val="980000"/>
            </a:solidFill>
            <a:prstDash val="solid"/>
            <a:round/>
            <a:headEnd type="none" w="med" len="med"/>
            <a:tailEnd type="none" w="med" len="med"/>
          </a:ln>
        </p:spPr>
      </p:cxnSp>
      <p:sp>
        <p:nvSpPr>
          <p:cNvPr id="212" name="Google Shape;212;p18"/>
          <p:cNvSpPr txBox="1"/>
          <p:nvPr/>
        </p:nvSpPr>
        <p:spPr>
          <a:xfrm>
            <a:off x="3095713" y="3478938"/>
            <a:ext cx="2622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entury Gothic"/>
                <a:ea typeface="Century Gothic"/>
                <a:cs typeface="Century Gothic"/>
                <a:sym typeface="Century Gothic"/>
              </a:rPr>
              <a:t>Total number of connections</a:t>
            </a:r>
            <a:endParaRPr sz="1100">
              <a:latin typeface="Century Gothic"/>
              <a:ea typeface="Century Gothic"/>
              <a:cs typeface="Century Gothic"/>
              <a:sym typeface="Century Gothic"/>
            </a:endParaRPr>
          </a:p>
        </p:txBody>
      </p:sp>
      <p:cxnSp>
        <p:nvCxnSpPr>
          <p:cNvPr id="213" name="Google Shape;213;p18"/>
          <p:cNvCxnSpPr/>
          <p:nvPr/>
        </p:nvCxnSpPr>
        <p:spPr>
          <a:xfrm rot="10800000">
            <a:off x="3039700" y="3849188"/>
            <a:ext cx="4800" cy="218100"/>
          </a:xfrm>
          <a:prstGeom prst="straightConnector1">
            <a:avLst/>
          </a:prstGeom>
          <a:noFill/>
          <a:ln w="38100" cap="flat" cmpd="sng">
            <a:solidFill>
              <a:srgbClr val="4A86E8"/>
            </a:solidFill>
            <a:prstDash val="solid"/>
            <a:round/>
            <a:headEnd type="none" w="med" len="med"/>
            <a:tailEnd type="none" w="med" len="med"/>
          </a:ln>
        </p:spPr>
      </p:cxnSp>
      <p:cxnSp>
        <p:nvCxnSpPr>
          <p:cNvPr id="214" name="Google Shape;214;p18"/>
          <p:cNvCxnSpPr/>
          <p:nvPr/>
        </p:nvCxnSpPr>
        <p:spPr>
          <a:xfrm rot="10800000">
            <a:off x="3039700" y="4153988"/>
            <a:ext cx="4800" cy="218100"/>
          </a:xfrm>
          <a:prstGeom prst="straightConnector1">
            <a:avLst/>
          </a:prstGeom>
          <a:noFill/>
          <a:ln w="38100" cap="flat" cmpd="sng">
            <a:solidFill>
              <a:srgbClr val="9900FF"/>
            </a:solidFill>
            <a:prstDash val="solid"/>
            <a:round/>
            <a:headEnd type="none" w="med" len="med"/>
            <a:tailEnd type="none" w="med" len="med"/>
          </a:ln>
        </p:spPr>
      </p:cxnSp>
      <p:sp>
        <p:nvSpPr>
          <p:cNvPr id="215" name="Google Shape;215;p18"/>
          <p:cNvSpPr txBox="1"/>
          <p:nvPr/>
        </p:nvSpPr>
        <p:spPr>
          <a:xfrm>
            <a:off x="3095713" y="3783738"/>
            <a:ext cx="2622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entury Gothic"/>
                <a:ea typeface="Century Gothic"/>
                <a:cs typeface="Century Gothic"/>
                <a:sym typeface="Century Gothic"/>
              </a:rPr>
              <a:t>Spatial Dimension</a:t>
            </a:r>
            <a:endParaRPr sz="1100">
              <a:latin typeface="Century Gothic"/>
              <a:ea typeface="Century Gothic"/>
              <a:cs typeface="Century Gothic"/>
              <a:sym typeface="Century Gothic"/>
            </a:endParaRPr>
          </a:p>
        </p:txBody>
      </p:sp>
      <p:sp>
        <p:nvSpPr>
          <p:cNvPr id="216" name="Google Shape;216;p18"/>
          <p:cNvSpPr txBox="1"/>
          <p:nvPr/>
        </p:nvSpPr>
        <p:spPr>
          <a:xfrm>
            <a:off x="3095713" y="4088538"/>
            <a:ext cx="2622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entury Gothic"/>
                <a:ea typeface="Century Gothic"/>
                <a:cs typeface="Century Gothic"/>
                <a:sym typeface="Century Gothic"/>
              </a:rPr>
              <a:t>Time horizon</a:t>
            </a:r>
            <a:endParaRPr sz="1100">
              <a:latin typeface="Century Gothic"/>
              <a:ea typeface="Century Gothic"/>
              <a:cs typeface="Century Gothic"/>
              <a:sym typeface="Century Gothic"/>
            </a:endParaRPr>
          </a:p>
        </p:txBody>
      </p:sp>
      <p:sp>
        <p:nvSpPr>
          <p:cNvPr id="217" name="Google Shape;217;p18"/>
          <p:cNvSpPr txBox="1"/>
          <p:nvPr/>
        </p:nvSpPr>
        <p:spPr>
          <a:xfrm>
            <a:off x="5954500" y="3478938"/>
            <a:ext cx="2685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entury Gothic"/>
                <a:ea typeface="Century Gothic"/>
                <a:cs typeface="Century Gothic"/>
                <a:sym typeface="Century Gothic"/>
              </a:rPr>
              <a:t>Drop in the total number of connections will lead to better computational performance</a:t>
            </a:r>
            <a:endParaRPr>
              <a:latin typeface="Century Gothic"/>
              <a:ea typeface="Century Gothic"/>
              <a:cs typeface="Century Gothic"/>
              <a:sym typeface="Century Gothic"/>
            </a:endParaRPr>
          </a:p>
        </p:txBody>
      </p:sp>
      <p:sp>
        <p:nvSpPr>
          <p:cNvPr id="218" name="Google Shape;21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6</a:t>
            </a:fld>
            <a:endParaRPr>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9"/>
          <p:cNvSpPr/>
          <p:nvPr/>
        </p:nvSpPr>
        <p:spPr>
          <a:xfrm>
            <a:off x="5224675" y="488675"/>
            <a:ext cx="3171600" cy="4439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19"/>
          <p:cNvSpPr txBox="1"/>
          <p:nvPr/>
        </p:nvSpPr>
        <p:spPr>
          <a:xfrm>
            <a:off x="51600" y="1705600"/>
            <a:ext cx="4520400" cy="1158600"/>
          </a:xfrm>
          <a:prstGeom prst="rect">
            <a:avLst/>
          </a:prstGeom>
          <a:noFill/>
          <a:ln>
            <a:noFill/>
          </a:ln>
        </p:spPr>
        <p:txBody>
          <a:bodyPr spcFirstLastPara="1" wrap="square" lIns="91425" tIns="91425" rIns="91425" bIns="91425" anchor="t" anchorCtr="0">
            <a:normAutofit/>
          </a:bodyPr>
          <a:lstStyle/>
          <a:p>
            <a:pPr marL="457200" lvl="0" indent="-315277" algn="l" rtl="0">
              <a:lnSpc>
                <a:spcPct val="140000"/>
              </a:lnSpc>
              <a:spcBef>
                <a:spcPts val="0"/>
              </a:spcBef>
              <a:spcAft>
                <a:spcPts val="0"/>
              </a:spcAft>
              <a:buClr>
                <a:schemeClr val="dk1"/>
              </a:buClr>
              <a:buSzPts val="1365"/>
              <a:buFont typeface="Century Gothic"/>
              <a:buChar char="●"/>
            </a:pPr>
            <a:r>
              <a:rPr lang="en" sz="1365">
                <a:solidFill>
                  <a:schemeClr val="dk1"/>
                </a:solidFill>
                <a:latin typeface="Century Gothic"/>
                <a:ea typeface="Century Gothic"/>
                <a:cs typeface="Century Gothic"/>
                <a:sym typeface="Century Gothic"/>
              </a:rPr>
              <a:t>Will knowledge of structured dynamics help in dealing with more dense and diverse crowds?</a:t>
            </a:r>
            <a:endParaRPr sz="1365">
              <a:solidFill>
                <a:schemeClr val="dk1"/>
              </a:solidFill>
              <a:latin typeface="Century Gothic"/>
              <a:ea typeface="Century Gothic"/>
              <a:cs typeface="Century Gothic"/>
              <a:sym typeface="Century Gothic"/>
            </a:endParaRPr>
          </a:p>
        </p:txBody>
      </p:sp>
      <p:sp>
        <p:nvSpPr>
          <p:cNvPr id="225" name="Google Shape;225;p19"/>
          <p:cNvSpPr/>
          <p:nvPr/>
        </p:nvSpPr>
        <p:spPr>
          <a:xfrm>
            <a:off x="5865425" y="2092575"/>
            <a:ext cx="153600" cy="153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9"/>
          <p:cNvSpPr/>
          <p:nvPr/>
        </p:nvSpPr>
        <p:spPr>
          <a:xfrm>
            <a:off x="6263775" y="1568500"/>
            <a:ext cx="153600" cy="153600"/>
          </a:xfrm>
          <a:prstGeom prst="ellipse">
            <a:avLst/>
          </a:prstGeom>
          <a:solidFill>
            <a:srgbClr val="98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p:cNvSpPr/>
          <p:nvPr/>
        </p:nvSpPr>
        <p:spPr>
          <a:xfrm>
            <a:off x="6149875" y="2217825"/>
            <a:ext cx="153600" cy="153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9"/>
          <p:cNvSpPr/>
          <p:nvPr/>
        </p:nvSpPr>
        <p:spPr>
          <a:xfrm>
            <a:off x="7094550" y="1568500"/>
            <a:ext cx="153600" cy="153600"/>
          </a:xfrm>
          <a:prstGeom prst="ellipse">
            <a:avLst/>
          </a:prstGeom>
          <a:solidFill>
            <a:srgbClr val="98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9"/>
          <p:cNvSpPr/>
          <p:nvPr/>
        </p:nvSpPr>
        <p:spPr>
          <a:xfrm>
            <a:off x="6940950" y="2246175"/>
            <a:ext cx="153600" cy="153600"/>
          </a:xfrm>
          <a:prstGeom prst="ellipse">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9"/>
          <p:cNvSpPr/>
          <p:nvPr/>
        </p:nvSpPr>
        <p:spPr>
          <a:xfrm>
            <a:off x="6519175" y="2571750"/>
            <a:ext cx="153600" cy="153600"/>
          </a:xfrm>
          <a:prstGeom prst="ellipse">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9"/>
          <p:cNvSpPr/>
          <p:nvPr/>
        </p:nvSpPr>
        <p:spPr>
          <a:xfrm>
            <a:off x="6672775" y="3016025"/>
            <a:ext cx="153600" cy="153600"/>
          </a:xfrm>
          <a:prstGeom prst="ellipse">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9"/>
          <p:cNvSpPr/>
          <p:nvPr/>
        </p:nvSpPr>
        <p:spPr>
          <a:xfrm>
            <a:off x="7892025" y="2862425"/>
            <a:ext cx="153600" cy="153600"/>
          </a:xfrm>
          <a:prstGeom prst="ellipse">
            <a:avLst/>
          </a:prstGeom>
          <a:solidFill>
            <a:srgbClr val="D9D2E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a:off x="7801125" y="2092575"/>
            <a:ext cx="153600" cy="153600"/>
          </a:xfrm>
          <a:prstGeom prst="ellipse">
            <a:avLst/>
          </a:prstGeom>
          <a:solidFill>
            <a:srgbClr val="F4CC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9"/>
          <p:cNvSpPr/>
          <p:nvPr/>
        </p:nvSpPr>
        <p:spPr>
          <a:xfrm>
            <a:off x="7172363" y="2494950"/>
            <a:ext cx="153600" cy="153600"/>
          </a:xfrm>
          <a:prstGeom prst="ellipse">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p:cNvSpPr/>
          <p:nvPr/>
        </p:nvSpPr>
        <p:spPr>
          <a:xfrm>
            <a:off x="6710425" y="1722100"/>
            <a:ext cx="153600" cy="153600"/>
          </a:xfrm>
          <a:prstGeom prst="ellipse">
            <a:avLst/>
          </a:prstGeom>
          <a:solidFill>
            <a:srgbClr val="98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a:off x="6710425" y="4051350"/>
            <a:ext cx="153600" cy="153600"/>
          </a:xfrm>
          <a:prstGeom prst="ellipse">
            <a:avLst/>
          </a:prstGeom>
          <a:solidFill>
            <a:srgbClr val="EEFF4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a:off x="6617796" y="728875"/>
            <a:ext cx="153600" cy="153600"/>
          </a:xfrm>
          <a:prstGeom prst="triangle">
            <a:avLst>
              <a:gd name="adj" fmla="val 50000"/>
            </a:avLst>
          </a:prstGeom>
          <a:solidFill>
            <a:srgbClr val="EEFF4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38" name="Google Shape;238;p19"/>
          <p:cNvCxnSpPr>
            <a:stCxn id="225" idx="4"/>
          </p:cNvCxnSpPr>
          <p:nvPr/>
        </p:nvCxnSpPr>
        <p:spPr>
          <a:xfrm rot="-5400000" flipH="1">
            <a:off x="5845775" y="2342625"/>
            <a:ext cx="219000" cy="261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39" name="Google Shape;239;p19"/>
          <p:cNvCxnSpPr>
            <a:stCxn id="227" idx="4"/>
          </p:cNvCxnSpPr>
          <p:nvPr/>
        </p:nvCxnSpPr>
        <p:spPr>
          <a:xfrm rot="5400000">
            <a:off x="6064375" y="2469825"/>
            <a:ext cx="260700" cy="639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0" name="Google Shape;240;p19"/>
          <p:cNvCxnSpPr>
            <a:stCxn id="231" idx="4"/>
          </p:cNvCxnSpPr>
          <p:nvPr/>
        </p:nvCxnSpPr>
        <p:spPr>
          <a:xfrm rot="-5400000" flipH="1">
            <a:off x="6650875" y="3268325"/>
            <a:ext cx="342900" cy="1455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1" name="Google Shape;241;p19"/>
          <p:cNvCxnSpPr>
            <a:stCxn id="230" idx="3"/>
          </p:cNvCxnSpPr>
          <p:nvPr/>
        </p:nvCxnSpPr>
        <p:spPr>
          <a:xfrm rot="5400000">
            <a:off x="6230119" y="2830206"/>
            <a:ext cx="438900" cy="184200"/>
          </a:xfrm>
          <a:prstGeom prst="curvedConnector3">
            <a:avLst>
              <a:gd name="adj1" fmla="val 52563"/>
            </a:avLst>
          </a:prstGeom>
          <a:noFill/>
          <a:ln w="9525" cap="flat" cmpd="sng">
            <a:solidFill>
              <a:srgbClr val="595959"/>
            </a:solidFill>
            <a:prstDash val="solid"/>
            <a:round/>
            <a:headEnd type="none" w="med" len="med"/>
            <a:tailEnd type="stealth" w="med" len="med"/>
          </a:ln>
        </p:spPr>
      </p:cxnSp>
      <p:cxnSp>
        <p:nvCxnSpPr>
          <p:cNvPr id="242" name="Google Shape;242;p19"/>
          <p:cNvCxnSpPr>
            <a:stCxn id="226" idx="4"/>
          </p:cNvCxnSpPr>
          <p:nvPr/>
        </p:nvCxnSpPr>
        <p:spPr>
          <a:xfrm rot="-5400000" flipH="1">
            <a:off x="6223125" y="1839550"/>
            <a:ext cx="372300" cy="1374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3" name="Google Shape;243;p19"/>
          <p:cNvCxnSpPr>
            <a:stCxn id="235" idx="4"/>
          </p:cNvCxnSpPr>
          <p:nvPr/>
        </p:nvCxnSpPr>
        <p:spPr>
          <a:xfrm rot="5400000">
            <a:off x="6620575" y="2011150"/>
            <a:ext cx="302100" cy="312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4" name="Google Shape;244;p19"/>
          <p:cNvCxnSpPr>
            <a:stCxn id="228" idx="4"/>
          </p:cNvCxnSpPr>
          <p:nvPr/>
        </p:nvCxnSpPr>
        <p:spPr>
          <a:xfrm rot="5400000">
            <a:off x="6953550" y="1821100"/>
            <a:ext cx="316800" cy="1188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5" name="Google Shape;245;p19"/>
          <p:cNvCxnSpPr>
            <a:stCxn id="234" idx="4"/>
          </p:cNvCxnSpPr>
          <p:nvPr/>
        </p:nvCxnSpPr>
        <p:spPr>
          <a:xfrm rot="-5400000" flipH="1">
            <a:off x="7163813" y="2733900"/>
            <a:ext cx="261600" cy="909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6" name="Google Shape;246;p19"/>
          <p:cNvCxnSpPr>
            <a:stCxn id="229" idx="4"/>
          </p:cNvCxnSpPr>
          <p:nvPr/>
        </p:nvCxnSpPr>
        <p:spPr>
          <a:xfrm rot="-5400000" flipH="1">
            <a:off x="6905250" y="2512275"/>
            <a:ext cx="232200" cy="72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7" name="Google Shape;247;p19"/>
          <p:cNvCxnSpPr>
            <a:stCxn id="233" idx="4"/>
          </p:cNvCxnSpPr>
          <p:nvPr/>
        </p:nvCxnSpPr>
        <p:spPr>
          <a:xfrm rot="5400000">
            <a:off x="7754325" y="2350875"/>
            <a:ext cx="228300" cy="18900"/>
          </a:xfrm>
          <a:prstGeom prst="curvedConnector3">
            <a:avLst>
              <a:gd name="adj1" fmla="val 50000"/>
            </a:avLst>
          </a:prstGeom>
          <a:noFill/>
          <a:ln w="9525" cap="flat" cmpd="sng">
            <a:solidFill>
              <a:srgbClr val="595959"/>
            </a:solidFill>
            <a:prstDash val="solid"/>
            <a:round/>
            <a:headEnd type="none" w="med" len="med"/>
            <a:tailEnd type="stealth" w="med" len="med"/>
          </a:ln>
        </p:spPr>
      </p:cxnSp>
      <p:cxnSp>
        <p:nvCxnSpPr>
          <p:cNvPr id="248" name="Google Shape;248;p19"/>
          <p:cNvCxnSpPr>
            <a:stCxn id="232" idx="4"/>
          </p:cNvCxnSpPr>
          <p:nvPr/>
        </p:nvCxnSpPr>
        <p:spPr>
          <a:xfrm rot="5400000">
            <a:off x="7832475" y="3116675"/>
            <a:ext cx="237000" cy="35700"/>
          </a:xfrm>
          <a:prstGeom prst="curvedConnector3">
            <a:avLst>
              <a:gd name="adj1" fmla="val 50000"/>
            </a:avLst>
          </a:prstGeom>
          <a:noFill/>
          <a:ln w="9525" cap="flat" cmpd="sng">
            <a:solidFill>
              <a:srgbClr val="595959"/>
            </a:solidFill>
            <a:prstDash val="solid"/>
            <a:round/>
            <a:headEnd type="none" w="med" len="med"/>
            <a:tailEnd type="stealth" w="med" len="med"/>
          </a:ln>
        </p:spPr>
      </p:cxnSp>
      <p:sp>
        <p:nvSpPr>
          <p:cNvPr id="249" name="Google Shape;24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7</a:t>
            </a:fld>
            <a:endParaRPr>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rgbClr val="5B0F00"/>
                </a:solidFill>
                <a:latin typeface="Century Gothic"/>
                <a:ea typeface="Century Gothic"/>
                <a:cs typeface="Century Gothic"/>
                <a:sym typeface="Century Gothic"/>
              </a:rPr>
              <a:t>Problem Formulation</a:t>
            </a:r>
            <a:endParaRPr b="1">
              <a:solidFill>
                <a:srgbClr val="5B0F00"/>
              </a:solidFill>
              <a:latin typeface="Century Gothic"/>
              <a:ea typeface="Century Gothic"/>
              <a:cs typeface="Century Gothic"/>
              <a:sym typeface="Century Gothic"/>
            </a:endParaRPr>
          </a:p>
        </p:txBody>
      </p:sp>
      <p:sp>
        <p:nvSpPr>
          <p:cNvPr id="255" name="Google Shape;25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8</a:t>
            </a:fld>
            <a:endParaRPr>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660000"/>
                </a:solidFill>
                <a:latin typeface="Century Gothic"/>
                <a:ea typeface="Century Gothic"/>
                <a:cs typeface="Century Gothic"/>
                <a:sym typeface="Century Gothic"/>
              </a:rPr>
              <a:t>State and Action Spaces</a:t>
            </a:r>
            <a:endParaRPr b="1">
              <a:solidFill>
                <a:srgbClr val="660000"/>
              </a:solidFill>
              <a:latin typeface="Century Gothic"/>
              <a:ea typeface="Century Gothic"/>
              <a:cs typeface="Century Gothic"/>
              <a:sym typeface="Century Gothic"/>
            </a:endParaRPr>
          </a:p>
        </p:txBody>
      </p:sp>
      <p:pic>
        <p:nvPicPr>
          <p:cNvPr id="261" name="Google Shape;261;p21"/>
          <p:cNvPicPr preferRelativeResize="0"/>
          <p:nvPr/>
        </p:nvPicPr>
        <p:blipFill>
          <a:blip r:embed="rId3">
            <a:alphaModFix/>
          </a:blip>
          <a:stretch>
            <a:fillRect/>
          </a:stretch>
        </p:blipFill>
        <p:spPr>
          <a:xfrm>
            <a:off x="855850" y="1162025"/>
            <a:ext cx="7349752" cy="3524376"/>
          </a:xfrm>
          <a:prstGeom prst="rect">
            <a:avLst/>
          </a:prstGeom>
          <a:noFill/>
          <a:ln>
            <a:noFill/>
          </a:ln>
        </p:spPr>
      </p:pic>
      <p:sp>
        <p:nvSpPr>
          <p:cNvPr id="262" name="Google Shape;26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9</a:t>
            </a:fld>
            <a:endParaRPr>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1662</Words>
  <Application>Microsoft Office PowerPoint</Application>
  <PresentationFormat>On-screen Show (16:9)</PresentationFormat>
  <Paragraphs>164</Paragraphs>
  <Slides>30</Slides>
  <Notes>30</Notes>
  <HiddenSlides>5</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Century Gothic</vt:lpstr>
      <vt:lpstr>Arial</vt:lpstr>
      <vt:lpstr>Simple Light</vt:lpstr>
      <vt:lpstr>Learning to Navigate in Human Crowds</vt:lpstr>
      <vt:lpstr>Motivation</vt:lpstr>
      <vt:lpstr>PowerPoint Presentation</vt:lpstr>
      <vt:lpstr>Problem Overview</vt:lpstr>
      <vt:lpstr>PowerPoint Presentation</vt:lpstr>
      <vt:lpstr>PowerPoint Presentation</vt:lpstr>
      <vt:lpstr>PowerPoint Presentation</vt:lpstr>
      <vt:lpstr>Problem Formulation</vt:lpstr>
      <vt:lpstr>State and Action Spaces</vt:lpstr>
      <vt:lpstr>Reward Function</vt:lpstr>
      <vt:lpstr>Baseline Method</vt:lpstr>
      <vt:lpstr>Baseline Method - Why?</vt:lpstr>
      <vt:lpstr>Methods, Modifications and Strategies</vt:lpstr>
      <vt:lpstr>State Reduction</vt:lpstr>
      <vt:lpstr>State Reduction</vt:lpstr>
      <vt:lpstr>Reward Shaping (Discomfort Penalty)</vt:lpstr>
      <vt:lpstr>Reward Shaping (Avoidance Penalty)</vt:lpstr>
      <vt:lpstr>Curriculum Learning </vt:lpstr>
      <vt:lpstr>Curriculum Learning - Human Like Behavior  </vt:lpstr>
      <vt:lpstr>PowerPoint Presentation</vt:lpstr>
      <vt:lpstr>Curriculum Learning - Suboptimal Behavior   </vt:lpstr>
      <vt:lpstr>Curriculum Learning - Failures </vt:lpstr>
      <vt:lpstr>Conclusions</vt:lpstr>
      <vt:lpstr>Conclusions</vt:lpstr>
      <vt:lpstr>Thank you!</vt:lpstr>
      <vt:lpstr>PowerPoint Presentation</vt:lpstr>
      <vt:lpstr>Curriculum Learning - Failure Due to Agent   </vt:lpstr>
      <vt:lpstr>Curriculum Learning - Failures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Abdulrahman A A Alabdulkareem</cp:lastModifiedBy>
  <cp:revision>2</cp:revision>
  <dcterms:modified xsi:type="dcterms:W3CDTF">2024-11-28T10:08:55Z</dcterms:modified>
</cp:coreProperties>
</file>